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4"/>
  </p:notesMasterIdLst>
  <p:sldIdLst>
    <p:sldId id="256" r:id="rId2"/>
    <p:sldId id="262" r:id="rId3"/>
    <p:sldId id="263" r:id="rId4"/>
    <p:sldId id="257" r:id="rId5"/>
    <p:sldId id="258" r:id="rId6"/>
    <p:sldId id="259" r:id="rId7"/>
    <p:sldId id="261" r:id="rId8"/>
    <p:sldId id="260" r:id="rId9"/>
    <p:sldId id="264" r:id="rId10"/>
    <p:sldId id="265" r:id="rId11"/>
    <p:sldId id="266" r:id="rId12"/>
    <p:sldId id="267" r:id="rId13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348CE-2289-4E24-9D92-7684B260BA0D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975E9-D1F7-423F-8039-1A90077DB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5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1020-1A64-480F-A6D3-689903C502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2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3019D-C115-47FF-86A0-AB56953DDB4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7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586E-0BC5-4A3D-9CF0-4398093FE30D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DD4-3675-454E-B245-713656569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26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586E-0BC5-4A3D-9CF0-4398093FE30D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DD4-3675-454E-B245-713656569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45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586E-0BC5-4A3D-9CF0-4398093FE30D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DD4-3675-454E-B245-713656569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76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Finance &amp; Markets Global Practice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6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586E-0BC5-4A3D-9CF0-4398093FE30D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DD4-3675-454E-B245-713656569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97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586E-0BC5-4A3D-9CF0-4398093FE30D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DD4-3675-454E-B245-713656569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32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586E-0BC5-4A3D-9CF0-4398093FE30D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DD4-3675-454E-B245-713656569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24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586E-0BC5-4A3D-9CF0-4398093FE30D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DD4-3675-454E-B245-713656569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54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586E-0BC5-4A3D-9CF0-4398093FE30D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DD4-3675-454E-B245-713656569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32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586E-0BC5-4A3D-9CF0-4398093FE30D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DD4-3675-454E-B245-713656569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32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586E-0BC5-4A3D-9CF0-4398093FE30D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DD4-3675-454E-B245-713656569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04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586E-0BC5-4A3D-9CF0-4398093FE30D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DD4-3675-454E-B245-713656569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1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7586E-0BC5-4A3D-9CF0-4398093FE30D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1DD4-3675-454E-B245-713656569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99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961" y="876179"/>
            <a:ext cx="9144000" cy="3036398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Роль международных финансовых институтов в развитии банковского сектора </a:t>
            </a: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Таджикистана 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0" y="5303118"/>
            <a:ext cx="2979724" cy="116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1" y="66187"/>
            <a:ext cx="11517923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Подход </a:t>
            </a:r>
            <a:r>
              <a:rPr lang="ru-RU" sz="3600" dirty="0" smtClean="0">
                <a:solidFill>
                  <a:srgbClr val="FF0000"/>
                </a:solidFill>
              </a:rPr>
              <a:t>доноров</a:t>
            </a:r>
            <a:r>
              <a:rPr lang="ru-RU" sz="3600" dirty="0" smtClean="0">
                <a:solidFill>
                  <a:srgbClr val="FF0000"/>
                </a:solidFill>
              </a:rPr>
              <a:t> и МФИ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в развитии банковского сектора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4576" y="1626577"/>
            <a:ext cx="10275277" cy="4811958"/>
          </a:xfrm>
        </p:spPr>
        <p:txBody>
          <a:bodyPr>
            <a:normAutofit/>
          </a:bodyPr>
          <a:lstStyle/>
          <a:p>
            <a:r>
              <a:rPr lang="ru-RU" dirty="0" smtClean="0"/>
              <a:t>Профессионализм</a:t>
            </a:r>
          </a:p>
          <a:p>
            <a:endParaRPr lang="ru-RU" dirty="0" smtClean="0"/>
          </a:p>
          <a:p>
            <a:r>
              <a:rPr lang="ru-RU" dirty="0" smtClean="0"/>
              <a:t>Устойчивость </a:t>
            </a:r>
            <a:r>
              <a:rPr lang="en-US" dirty="0" smtClean="0"/>
              <a:t>= </a:t>
            </a:r>
            <a:r>
              <a:rPr lang="tg-Cyrl-TJ" dirty="0" smtClean="0"/>
              <a:t>Прибь и ААА рейтинг</a:t>
            </a:r>
            <a:r>
              <a:rPr lang="ru-RU" dirty="0" smtClean="0"/>
              <a:t> </a:t>
            </a:r>
            <a:r>
              <a:rPr lang="en-US" dirty="0" smtClean="0"/>
              <a:t>= </a:t>
            </a:r>
            <a:r>
              <a:rPr lang="tg-Cyrl-TJ" dirty="0" smtClean="0"/>
              <a:t>Мандат Развития</a:t>
            </a:r>
          </a:p>
          <a:p>
            <a:endParaRPr lang="ru-RU" dirty="0" smtClean="0"/>
          </a:p>
          <a:p>
            <a:r>
              <a:rPr lang="ru-RU" dirty="0" smtClean="0"/>
              <a:t>Долгосрочность, </a:t>
            </a:r>
            <a:r>
              <a:rPr lang="ru-RU" dirty="0" err="1" smtClean="0"/>
              <a:t>программность</a:t>
            </a:r>
            <a:r>
              <a:rPr lang="ru-RU" dirty="0" smtClean="0"/>
              <a:t> и системность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Создание равных возможностей на рынке и его развитие</a:t>
            </a:r>
          </a:p>
          <a:p>
            <a:endParaRPr lang="ru-RU" dirty="0"/>
          </a:p>
          <a:p>
            <a:r>
              <a:rPr lang="ru-RU" dirty="0" smtClean="0"/>
              <a:t>Инвестиции в реформы на Общественное  Благо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021" y="66187"/>
            <a:ext cx="1975663" cy="77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3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1" y="66187"/>
            <a:ext cx="11517923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Важные ниши в развитии банковского сектора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73823"/>
            <a:ext cx="10275277" cy="504678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864576" y="1274885"/>
            <a:ext cx="10275277" cy="516365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Техническая поддержка регулятора, др.  государственных структур и финансовых институтов </a:t>
            </a:r>
            <a:r>
              <a:rPr lang="ru-RU" sz="1800" dirty="0" smtClean="0"/>
              <a:t>(</a:t>
            </a:r>
            <a:r>
              <a:rPr lang="ru-RU" sz="2000" dirty="0" smtClean="0"/>
              <a:t>ц</a:t>
            </a:r>
            <a:r>
              <a:rPr lang="ru-RU" sz="1800" dirty="0" smtClean="0"/>
              <a:t>ифровые продукты и решения, страхование,  факторинг, зеленое финансирование)</a:t>
            </a:r>
          </a:p>
          <a:p>
            <a:endParaRPr lang="ru-RU" sz="1800" dirty="0" smtClean="0"/>
          </a:p>
          <a:p>
            <a:r>
              <a:rPr lang="ru-RU" dirty="0" smtClean="0"/>
              <a:t>Экосистемы  </a:t>
            </a:r>
            <a:r>
              <a:rPr lang="ru-RU" sz="2000" dirty="0"/>
              <a:t>(цифровые услуги, акселераторы и инкубаторы, Цифра, </a:t>
            </a:r>
            <a:r>
              <a:rPr lang="en-US" sz="2000" dirty="0" err="1"/>
              <a:t>OpenAPIs</a:t>
            </a:r>
            <a:r>
              <a:rPr lang="en-US" sz="2000" dirty="0"/>
              <a:t>, </a:t>
            </a:r>
            <a:r>
              <a:rPr lang="ru-RU" sz="2000" dirty="0"/>
              <a:t>облачные, инфраструктурные  решение, </a:t>
            </a:r>
            <a:r>
              <a:rPr lang="ru-RU" sz="2000" dirty="0" err="1"/>
              <a:t>кибер</a:t>
            </a:r>
            <a:r>
              <a:rPr lang="ru-RU" sz="2000" dirty="0"/>
              <a:t>-безопасность, </a:t>
            </a:r>
            <a:r>
              <a:rPr lang="en-US" sz="2000" dirty="0"/>
              <a:t>Big Data</a:t>
            </a:r>
            <a:r>
              <a:rPr lang="ru-RU" sz="2000" dirty="0"/>
              <a:t>,</a:t>
            </a:r>
            <a:r>
              <a:rPr lang="en-US" sz="2000" dirty="0"/>
              <a:t> Internet of </a:t>
            </a:r>
            <a:r>
              <a:rPr lang="en-US" sz="2000" dirty="0" smtClean="0"/>
              <a:t>Things</a:t>
            </a:r>
            <a:r>
              <a:rPr lang="ru-RU" sz="2000" dirty="0" smtClean="0"/>
              <a:t>)</a:t>
            </a:r>
            <a:endParaRPr lang="ru-RU" sz="2000" dirty="0"/>
          </a:p>
          <a:p>
            <a:endParaRPr lang="ru-RU" dirty="0" smtClean="0"/>
          </a:p>
          <a:p>
            <a:r>
              <a:rPr lang="ru-RU" dirty="0" smtClean="0"/>
              <a:t>Развитие вторичного рынка капитала  </a:t>
            </a:r>
            <a:r>
              <a:rPr lang="ru-RU" sz="2000" dirty="0" smtClean="0"/>
              <a:t>(местной и твердой валюты, бонды, Пенсионный фонд, Фонд Страхования Сбережений и др.)</a:t>
            </a:r>
          </a:p>
          <a:p>
            <a:endParaRPr lang="ru-RU" sz="2000" dirty="0"/>
          </a:p>
          <a:p>
            <a:r>
              <a:rPr lang="ru-RU" dirty="0"/>
              <a:t>Подготовка кадров для </a:t>
            </a:r>
            <a:r>
              <a:rPr lang="ru-RU" dirty="0" smtClean="0"/>
              <a:t>индустрии</a:t>
            </a:r>
            <a:r>
              <a:rPr lang="en-US" dirty="0"/>
              <a:t>;</a:t>
            </a:r>
            <a:r>
              <a:rPr lang="ru-RU" dirty="0" smtClean="0"/>
              <a:t> финансовое и цифровое образование населения и  гос. структур и др. игроков</a:t>
            </a:r>
          </a:p>
          <a:p>
            <a:endParaRPr lang="ru-RU" dirty="0" smtClean="0"/>
          </a:p>
          <a:p>
            <a:r>
              <a:rPr lang="ru-RU" dirty="0" smtClean="0"/>
              <a:t>Инструменты  хеджирования валютных рисков</a:t>
            </a:r>
            <a:endParaRPr lang="ru-RU" dirty="0"/>
          </a:p>
          <a:p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7" y="232997"/>
            <a:ext cx="1975663" cy="77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6097" y="738554"/>
            <a:ext cx="3554452" cy="5376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501" y="190011"/>
            <a:ext cx="1975663" cy="77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78" y="1292470"/>
            <a:ext cx="10363400" cy="556553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9115" y="131884"/>
            <a:ext cx="7567246" cy="1028701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Роль важная, но…</a:t>
            </a:r>
            <a:endParaRPr lang="en-GB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4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731" y="0"/>
            <a:ext cx="8517136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7569" y="1907931"/>
            <a:ext cx="3487616" cy="347296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FF0000"/>
                </a:solidFill>
              </a:rPr>
              <a:t>Но</a:t>
            </a:r>
          </a:p>
          <a:p>
            <a:endParaRPr lang="ru-RU" sz="4800" dirty="0" smtClean="0">
              <a:solidFill>
                <a:srgbClr val="FF0000"/>
              </a:solidFill>
            </a:endParaRPr>
          </a:p>
          <a:p>
            <a:r>
              <a:rPr lang="ru-RU" sz="4800" dirty="0" smtClean="0">
                <a:solidFill>
                  <a:srgbClr val="FF0000"/>
                </a:solidFill>
              </a:rPr>
              <a:t>неосновная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и </a:t>
            </a:r>
          </a:p>
          <a:p>
            <a:endParaRPr lang="ru-RU" sz="4800" dirty="0" smtClean="0">
              <a:solidFill>
                <a:srgbClr val="FF0000"/>
              </a:solidFill>
            </a:endParaRPr>
          </a:p>
          <a:p>
            <a:r>
              <a:rPr lang="ru-RU" sz="4800" dirty="0" smtClean="0">
                <a:solidFill>
                  <a:srgbClr val="FF0000"/>
                </a:solidFill>
              </a:rPr>
              <a:t>временная</a:t>
            </a:r>
          </a:p>
          <a:p>
            <a:r>
              <a:rPr lang="ru-RU" sz="4800" dirty="0">
                <a:solidFill>
                  <a:srgbClr val="FF0000"/>
                </a:solidFill>
              </a:rPr>
              <a:t> 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en-GB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1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rona Virus Triggers Global Rece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85" y="-36592"/>
            <a:ext cx="9091771" cy="68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6400" y="6030914"/>
            <a:ext cx="5105400" cy="690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More is coming….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D1C3-F6BB-49B0-9A35-314BE7D7CD92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123" y="739653"/>
            <a:ext cx="685800" cy="542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873" y="3309528"/>
            <a:ext cx="600442" cy="5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32" y="33608"/>
            <a:ext cx="9134669" cy="690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28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676400" y="6030914"/>
            <a:ext cx="5105400" cy="690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and more….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D1C3-F6BB-49B0-9A35-314BE7D7CD92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6062"/>
            <a:ext cx="9143999" cy="68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957060" cy="6721476"/>
          </a:xfrm>
          <a:prstGeom prst="rect">
            <a:avLst/>
          </a:prstGeom>
        </p:spPr>
      </p:pic>
      <p:sp>
        <p:nvSpPr>
          <p:cNvPr id="6" name="Content Placeholder 10"/>
          <p:cNvSpPr txBox="1">
            <a:spLocks/>
          </p:cNvSpPr>
          <p:nvPr/>
        </p:nvSpPr>
        <p:spPr>
          <a:xfrm>
            <a:off x="7060222" y="903715"/>
            <a:ext cx="4932485" cy="52509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8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4800" dirty="0" smtClean="0">
              <a:solidFill>
                <a:srgbClr val="FF0000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4200" dirty="0" smtClean="0">
                <a:solidFill>
                  <a:srgbClr val="FF0000"/>
                </a:solidFill>
              </a:rPr>
              <a:t>Развитие частного сектора</a:t>
            </a:r>
          </a:p>
          <a:p>
            <a:pPr marL="914400" indent="-914400">
              <a:buFont typeface="+mj-lt"/>
              <a:buAutoNum type="arabicPeriod"/>
            </a:pPr>
            <a:endParaRPr lang="ru-RU" sz="4200" dirty="0">
              <a:solidFill>
                <a:srgbClr val="FF0000"/>
              </a:solidFill>
            </a:endParaRPr>
          </a:p>
          <a:p>
            <a:pPr marL="914400" indent="-914400">
              <a:buFont typeface="+mj-lt"/>
              <a:buAutoNum type="arabicPeriod"/>
            </a:pPr>
            <a:endParaRPr lang="ru-RU" sz="4200" dirty="0" smtClean="0">
              <a:solidFill>
                <a:srgbClr val="FF0000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4200" dirty="0" smtClean="0">
                <a:solidFill>
                  <a:srgbClr val="FF0000"/>
                </a:solidFill>
              </a:rPr>
              <a:t>Продвижение экспорта</a:t>
            </a:r>
          </a:p>
          <a:p>
            <a:pPr marL="914400" indent="-914400">
              <a:buFont typeface="+mj-lt"/>
              <a:buAutoNum type="arabicPeriod"/>
            </a:pPr>
            <a:endParaRPr lang="ru-RU" sz="4200" dirty="0" smtClean="0">
              <a:solidFill>
                <a:srgbClr val="FF0000"/>
              </a:solidFill>
            </a:endParaRPr>
          </a:p>
          <a:p>
            <a:pPr marL="914400" indent="-914400">
              <a:buFont typeface="+mj-lt"/>
              <a:buAutoNum type="arabicPeriod"/>
            </a:pPr>
            <a:endParaRPr lang="ru-RU" sz="4200" dirty="0">
              <a:solidFill>
                <a:srgbClr val="FF0000"/>
              </a:solidFill>
            </a:endParaRPr>
          </a:p>
          <a:p>
            <a:pPr marL="914400" indent="-914400">
              <a:buFont typeface="+mj-lt"/>
              <a:buAutoNum type="arabicPeriod"/>
            </a:pPr>
            <a:endParaRPr lang="ru-RU" sz="4200" dirty="0" smtClean="0">
              <a:solidFill>
                <a:srgbClr val="FF0000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4200" dirty="0" smtClean="0">
                <a:solidFill>
                  <a:srgbClr val="FF0000"/>
                </a:solidFill>
              </a:rPr>
              <a:t>Макроэкономика</a:t>
            </a:r>
            <a:endParaRPr lang="en-GB" sz="4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1641"/>
            <a:ext cx="1975663" cy="77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3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" y="197668"/>
            <a:ext cx="10761784" cy="666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31" y="5851093"/>
            <a:ext cx="1975663" cy="77457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20817956">
            <a:off x="655207" y="1161464"/>
            <a:ext cx="2149290" cy="6212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400" b="1" dirty="0">
                <a:solidFill>
                  <a:srgbClr val="00B050"/>
                </a:solidFill>
              </a:rPr>
              <a:t>Credit Bureau, Secured </a:t>
            </a:r>
            <a:r>
              <a:rPr lang="en-US" sz="1400" b="1" dirty="0">
                <a:solidFill>
                  <a:srgbClr val="00B050"/>
                </a:solidFill>
              </a:rPr>
              <a:t>Transactions</a:t>
            </a:r>
            <a:endParaRPr lang="de-CH" sz="1400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de-CH" sz="1400" b="1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20548399">
            <a:off x="3071814" y="2901002"/>
            <a:ext cx="2237895" cy="6807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Financial/Digital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sz="1400" b="1" dirty="0">
                <a:solidFill>
                  <a:srgbClr val="FF0000"/>
                </a:solidFill>
              </a:rPr>
              <a:t>capability/literacy</a:t>
            </a:r>
            <a:endParaRPr lang="de-CH" sz="1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20653757">
            <a:off x="6338127" y="3318382"/>
            <a:ext cx="3581797" cy="4814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People/MSMEs</a:t>
            </a:r>
            <a:endParaRPr lang="de-CH" sz="24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2842376">
            <a:off x="29598" y="3209537"/>
            <a:ext cx="3307786" cy="8772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b="1" dirty="0">
                <a:solidFill>
                  <a:srgbClr val="008000"/>
                </a:solidFill>
              </a:rPr>
              <a:t>Financial Infrastructure</a:t>
            </a:r>
            <a:endParaRPr lang="de-CH" sz="2800" b="1" dirty="0">
              <a:solidFill>
                <a:srgbClr val="008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20969490">
            <a:off x="1255865" y="140765"/>
            <a:ext cx="3312778" cy="5683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Legal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Framework</a:t>
            </a:r>
            <a:endParaRPr lang="de-CH" sz="24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627019">
            <a:off x="7728004" y="624601"/>
            <a:ext cx="3307786" cy="617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b="1" dirty="0">
                <a:solidFill>
                  <a:srgbClr val="7030A0"/>
                </a:solidFill>
              </a:rPr>
              <a:t>Financial Intermediators,</a:t>
            </a:r>
          </a:p>
          <a:p>
            <a:pPr algn="ctr">
              <a:buNone/>
            </a:pPr>
            <a:r>
              <a:rPr lang="en-US" sz="2000" b="1" dirty="0">
                <a:solidFill>
                  <a:srgbClr val="7030A0"/>
                </a:solidFill>
              </a:rPr>
              <a:t>TELCO, Agents</a:t>
            </a:r>
            <a:endParaRPr lang="de-CH" sz="2000" b="1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20631505">
            <a:off x="7798452" y="1746721"/>
            <a:ext cx="2063710" cy="6212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400" b="1" dirty="0">
                <a:solidFill>
                  <a:srgbClr val="7030A0"/>
                </a:solidFill>
              </a:rPr>
              <a:t>Responsible </a:t>
            </a:r>
            <a:r>
              <a:rPr lang="en-US" sz="1400" b="1" dirty="0">
                <a:solidFill>
                  <a:srgbClr val="FF0000"/>
                </a:solidFill>
              </a:rPr>
              <a:t>Microf</a:t>
            </a:r>
            <a:r>
              <a:rPr lang="en-US" sz="1400" b="1" dirty="0">
                <a:solidFill>
                  <a:srgbClr val="7030A0"/>
                </a:solidFill>
              </a:rPr>
              <a:t>i</a:t>
            </a:r>
            <a:r>
              <a:rPr lang="en-US" sz="1400" b="1" dirty="0">
                <a:solidFill>
                  <a:srgbClr val="FF0000"/>
                </a:solidFill>
              </a:rPr>
              <a:t>nance, Consumer Protection</a:t>
            </a:r>
            <a:endParaRPr lang="de-CH" sz="14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20817956">
            <a:off x="3676531" y="2360355"/>
            <a:ext cx="1404021" cy="6212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de-CH" b="1" dirty="0">
              <a:solidFill>
                <a:srgbClr val="00B05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20708681">
            <a:off x="3173552" y="555856"/>
            <a:ext cx="1721889" cy="6212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400" b="1" dirty="0">
                <a:solidFill>
                  <a:schemeClr val="tx1"/>
                </a:solidFill>
              </a:rPr>
              <a:t>Laws, strategies, bylaws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20817956">
            <a:off x="6086345" y="766293"/>
            <a:ext cx="1404021" cy="6212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de-CH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20724835">
            <a:off x="5789594" y="2169099"/>
            <a:ext cx="1644990" cy="6212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Incubation, Accelerations business advising, grants, </a:t>
            </a:r>
            <a:r>
              <a:rPr lang="en-US" sz="1400" b="1" dirty="0" err="1" smtClean="0">
                <a:solidFill>
                  <a:srgbClr val="FF0000"/>
                </a:solidFill>
              </a:rPr>
              <a:t>mentrorship</a:t>
            </a:r>
            <a:endParaRPr lang="de-CH" sz="14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20817956">
            <a:off x="6646900" y="827742"/>
            <a:ext cx="1519063" cy="6910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400" b="1" dirty="0">
                <a:solidFill>
                  <a:srgbClr val="7030A0"/>
                </a:solidFill>
              </a:rPr>
              <a:t>Advisory, Risk Sharing, </a:t>
            </a:r>
            <a:r>
              <a:rPr lang="en-US" sz="1400" b="1" dirty="0" smtClean="0">
                <a:solidFill>
                  <a:srgbClr val="7030A0"/>
                </a:solidFill>
              </a:rPr>
              <a:t>Hedging, new products</a:t>
            </a:r>
            <a:endParaRPr lang="de-CH" sz="1400" b="1" dirty="0">
              <a:solidFill>
                <a:srgbClr val="7030A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566337">
            <a:off x="6594559" y="4627400"/>
            <a:ext cx="3068933" cy="11391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Financial Sector </a:t>
            </a:r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Stability, Inclusion and </a:t>
            </a: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Integrity (AML/CFT)</a:t>
            </a:r>
            <a:endParaRPr lang="en-US" sz="16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20817956">
            <a:off x="1406448" y="1790881"/>
            <a:ext cx="2151040" cy="6212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400" b="1" dirty="0">
                <a:solidFill>
                  <a:srgbClr val="00B050"/>
                </a:solidFill>
              </a:rPr>
              <a:t>Digital Finance, </a:t>
            </a:r>
          </a:p>
          <a:p>
            <a:pPr algn="ctr">
              <a:buNone/>
            </a:pPr>
            <a:r>
              <a:rPr lang="en-US" sz="1400" b="1" dirty="0">
                <a:solidFill>
                  <a:srgbClr val="00B050"/>
                </a:solidFill>
              </a:rPr>
              <a:t>MABL, Payment Systems</a:t>
            </a:r>
            <a:endParaRPr lang="de-CH" sz="1400" b="1" dirty="0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20817956">
            <a:off x="4928656" y="244363"/>
            <a:ext cx="1754756" cy="6212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400" b="1" dirty="0">
                <a:solidFill>
                  <a:schemeClr val="tx1"/>
                </a:solidFill>
              </a:rPr>
              <a:t>Banking supervision</a:t>
            </a:r>
            <a:endParaRPr lang="de-CH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9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Инвестиции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5181600" cy="4351338"/>
          </a:xfrm>
        </p:spPr>
        <p:txBody>
          <a:bodyPr/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Прибыль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>
            <a:normAutofit/>
          </a:bodyPr>
          <a:lstStyle/>
          <a:p>
            <a:endParaRPr lang="ru-RU" sz="4800" dirty="0" smtClean="0"/>
          </a:p>
          <a:p>
            <a:pPr marL="0" indent="0" algn="ctr">
              <a:buNone/>
            </a:pPr>
            <a:endParaRPr lang="ru-RU" sz="4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Риски 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0" y="5764334"/>
            <a:ext cx="1975663" cy="77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6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268</Words>
  <Application>Microsoft Office PowerPoint</Application>
  <PresentationFormat>Widescreen</PresentationFormat>
  <Paragraphs>77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Franklin Gothic Medium</vt:lpstr>
      <vt:lpstr>Office Theme</vt:lpstr>
      <vt:lpstr>Роль международных финансовых институтов в развитии банковского сектора  Таджикистана </vt:lpstr>
      <vt:lpstr>Роль важная, но…</vt:lpstr>
      <vt:lpstr>PowerPoint Presentation</vt:lpstr>
      <vt:lpstr>PowerPoint Presentation</vt:lpstr>
      <vt:lpstr>                       </vt:lpstr>
      <vt:lpstr>PowerPoint Presentation</vt:lpstr>
      <vt:lpstr>PowerPoint Presentation</vt:lpstr>
      <vt:lpstr>PowerPoint Presentation</vt:lpstr>
      <vt:lpstr>Инвестиции</vt:lpstr>
      <vt:lpstr>Подход доноров и МФИ  в развитии банковского сектора</vt:lpstr>
      <vt:lpstr>Важные ниши в развитии банковского сектора</vt:lpstr>
      <vt:lpstr>PowerPoint Presentation</vt:lpstr>
    </vt:vector>
  </TitlesOfParts>
  <Company>EDA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международных финансовых институтов в развитии банковского сектора Таджикистана</dc:title>
  <dc:creator>Ibrohimova Malika EDA IBRML</dc:creator>
  <cp:lastModifiedBy>Ibrohimova Malika EDA IBRML</cp:lastModifiedBy>
  <cp:revision>17</cp:revision>
  <cp:lastPrinted>2021-12-03T06:46:51Z</cp:lastPrinted>
  <dcterms:created xsi:type="dcterms:W3CDTF">2021-12-03T04:25:07Z</dcterms:created>
  <dcterms:modified xsi:type="dcterms:W3CDTF">2021-12-03T07:12:47Z</dcterms:modified>
</cp:coreProperties>
</file>