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notesMasterIdLst>
    <p:notesMasterId r:id="rId15"/>
  </p:notesMasterIdLst>
  <p:sldIdLst>
    <p:sldId id="309" r:id="rId2"/>
    <p:sldId id="312" r:id="rId3"/>
    <p:sldId id="690" r:id="rId4"/>
    <p:sldId id="314" r:id="rId5"/>
    <p:sldId id="688" r:id="rId6"/>
    <p:sldId id="692" r:id="rId7"/>
    <p:sldId id="691" r:id="rId8"/>
    <p:sldId id="689" r:id="rId9"/>
    <p:sldId id="681" r:id="rId10"/>
    <p:sldId id="694" r:id="rId11"/>
    <p:sldId id="683" r:id="rId12"/>
    <p:sldId id="685" r:id="rId13"/>
    <p:sldId id="686" r:id="rId14"/>
  </p:sldIdLst>
  <p:sldSz cx="9144000" cy="5715000" type="screen16x10"/>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E39"/>
    <a:srgbClr val="45BB7A"/>
    <a:srgbClr val="5CFF01"/>
    <a:srgbClr val="140AE0"/>
    <a:srgbClr val="00001A"/>
    <a:srgbClr val="D3FDE6"/>
    <a:srgbClr val="00CC99"/>
    <a:srgbClr val="00FF00"/>
    <a:srgbClr val="89DA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5968" autoAdjust="0"/>
  </p:normalViewPr>
  <p:slideViewPr>
    <p:cSldViewPr>
      <p:cViewPr varScale="1">
        <p:scale>
          <a:sx n="113" d="100"/>
          <a:sy n="113" d="100"/>
        </p:scale>
        <p:origin x="1476" y="102"/>
      </p:cViewPr>
      <p:guideLst>
        <p:guide orient="horz" pos="2880"/>
        <p:guide pos="2160"/>
      </p:guideLst>
    </p:cSldViewPr>
  </p:slideViewPr>
  <p:outlineViewPr>
    <p:cViewPr>
      <p:scale>
        <a:sx n="33" d="100"/>
        <a:sy n="33" d="100"/>
      </p:scale>
      <p:origin x="0" y="12"/>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Azizov\Desktop\Microsoft%20Excel%20Work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Нишондиҳандаҳои ТҚИ ва</a:t>
            </a:r>
            <a:r>
              <a:rPr lang="ru-RU" sz="2000" baseline="0" dirty="0">
                <a:solidFill>
                  <a:schemeClr val="tx1">
                    <a:lumMod val="95000"/>
                    <a:lumOff val="5000"/>
                  </a:schemeClr>
                </a:solidFill>
                <a:latin typeface="Times New Roman" panose="02020603050405020304" pitchFamily="18" charset="0"/>
                <a:cs typeface="Times New Roman" panose="02020603050405020304" pitchFamily="18" charset="0"/>
              </a:rPr>
              <a:t> ҳиссаи онҳо дар НБ</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endParaRPr lang="ru-RU"/>
        </a:p>
      </c:txPr>
    </c:title>
    <c:autoTitleDeleted val="0"/>
    <c:plotArea>
      <c:layout>
        <c:manualLayout>
          <c:layoutTarget val="inner"/>
          <c:xMode val="edge"/>
          <c:yMode val="edge"/>
          <c:x val="0.14781618850064987"/>
          <c:y val="6.8849701718484563E-2"/>
          <c:w val="0.85075288386602332"/>
          <c:h val="0.78635293997478262"/>
        </c:manualLayout>
      </c:layout>
      <c:barChart>
        <c:barDir val="bar"/>
        <c:grouping val="stacked"/>
        <c:varyColors val="0"/>
        <c:ser>
          <c:idx val="0"/>
          <c:order val="0"/>
          <c:tx>
            <c:strRef>
              <c:f>Sheet2!$A$1</c:f>
              <c:strCache>
                <c:ptCount val="1"/>
                <c:pt idx="0">
                  <c:v>Нишондиҳандаҳо</c:v>
                </c:pt>
              </c:strCache>
            </c:strRef>
          </c:tx>
          <c:spPr>
            <a:solidFill>
              <a:schemeClr val="tx2">
                <a:lumMod val="20000"/>
                <a:lumOff val="80000"/>
              </a:schemeClr>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Sheet2!$A$3:$A$8</c:f>
              <c:strCache>
                <c:ptCount val="6"/>
                <c:pt idx="0">
                  <c:v> Дороиҳо</c:v>
                </c:pt>
                <c:pt idx="1">
                  <c:v>Уҳдадориҳо</c:v>
                </c:pt>
                <c:pt idx="2">
                  <c:v>Сармоя</c:v>
                </c:pt>
                <c:pt idx="3">
                  <c:v> Фоидаи соф</c:v>
                </c:pt>
                <c:pt idx="4">
                  <c:v>Сандуқи маблағгузорӣ</c:v>
                </c:pt>
                <c:pt idx="5">
                  <c:v>Пасандозҳо</c:v>
                </c:pt>
              </c:strCache>
            </c:strRef>
          </c:cat>
          <c:val>
            <c:numRef>
              <c:f>Sheet2!$B$3:$B$8</c:f>
              <c:numCache>
                <c:formatCode>General</c:formatCode>
                <c:ptCount val="6"/>
                <c:pt idx="0">
                  <c:v>202.3</c:v>
                </c:pt>
                <c:pt idx="1">
                  <c:v>93.7</c:v>
                </c:pt>
                <c:pt idx="2">
                  <c:v>108.6</c:v>
                </c:pt>
                <c:pt idx="3">
                  <c:v>4.8</c:v>
                </c:pt>
                <c:pt idx="4">
                  <c:v>31.3</c:v>
                </c:pt>
                <c:pt idx="5">
                  <c:v>73.599999999999994</c:v>
                </c:pt>
              </c:numCache>
            </c:numRef>
          </c:val>
          <c:extLst>
            <c:ext xmlns:c16="http://schemas.microsoft.com/office/drawing/2014/chart" uri="{C3380CC4-5D6E-409C-BE32-E72D297353CC}">
              <c16:uniqueId val="{00000000-8F25-4A73-9092-6EE8E386BDFD}"/>
            </c:ext>
          </c:extLst>
        </c:ser>
        <c:ser>
          <c:idx val="1"/>
          <c:order val="1"/>
          <c:tx>
            <c:strRef>
              <c:f>Sheet2!$C$1</c:f>
              <c:strCache>
                <c:ptCount val="1"/>
                <c:pt idx="0">
                  <c:v>Ҳисса дар низом бо фоиз</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Sheet2!$A$3:$A$8</c:f>
              <c:strCache>
                <c:ptCount val="6"/>
                <c:pt idx="0">
                  <c:v> Дороиҳо</c:v>
                </c:pt>
                <c:pt idx="1">
                  <c:v>Уҳдадориҳо</c:v>
                </c:pt>
                <c:pt idx="2">
                  <c:v>Сармоя</c:v>
                </c:pt>
                <c:pt idx="3">
                  <c:v> Фоидаи соф</c:v>
                </c:pt>
                <c:pt idx="4">
                  <c:v>Сандуқи маблағгузорӣ</c:v>
                </c:pt>
                <c:pt idx="5">
                  <c:v>Пасандозҳо</c:v>
                </c:pt>
              </c:strCache>
            </c:strRef>
          </c:cat>
          <c:val>
            <c:numRef>
              <c:f>Sheet2!$C$3:$C$8</c:f>
              <c:numCache>
                <c:formatCode>0.00%</c:formatCode>
                <c:ptCount val="6"/>
                <c:pt idx="0">
                  <c:v>8.9999999999999993E-3</c:v>
                </c:pt>
                <c:pt idx="1">
                  <c:v>5.0000000000000001E-3</c:v>
                </c:pt>
                <c:pt idx="2">
                  <c:v>2.1999999999999999E-2</c:v>
                </c:pt>
                <c:pt idx="3">
                  <c:v>1.2999999999999999E-2</c:v>
                </c:pt>
                <c:pt idx="4">
                  <c:v>3.0000000000000001E-3</c:v>
                </c:pt>
                <c:pt idx="5">
                  <c:v>7.0000000000000001E-3</c:v>
                </c:pt>
              </c:numCache>
            </c:numRef>
          </c:val>
          <c:extLst>
            <c:ext xmlns:c16="http://schemas.microsoft.com/office/drawing/2014/chart" uri="{C3380CC4-5D6E-409C-BE32-E72D297353CC}">
              <c16:uniqueId val="{00000001-8F25-4A73-9092-6EE8E386BDFD}"/>
            </c:ext>
          </c:extLst>
        </c:ser>
        <c:dLbls>
          <c:showLegendKey val="0"/>
          <c:showVal val="0"/>
          <c:showCatName val="0"/>
          <c:showSerName val="0"/>
          <c:showPercent val="0"/>
          <c:showBubbleSize val="0"/>
        </c:dLbls>
        <c:gapWidth val="150"/>
        <c:overlap val="100"/>
        <c:axId val="608652536"/>
        <c:axId val="608653176"/>
        <c:extLst>
          <c:ext xmlns:c15="http://schemas.microsoft.com/office/drawing/2012/chart" uri="{02D57815-91ED-43cb-92C2-25804820EDAC}">
            <c15:filteredBarSeries>
              <c15:ser>
                <c:idx val="2"/>
                <c:order val="2"/>
                <c:tx>
                  <c:strRef>
                    <c:extLst>
                      <c:ext uri="{02D57815-91ED-43cb-92C2-25804820EDAC}">
                        <c15:formulaRef>
                          <c15:sqref>Sheet2!$D$1</c15:sqref>
                        </c15:formulaRef>
                      </c:ext>
                    </c:extLst>
                    <c:strCache>
                      <c:ptCount val="1"/>
                      <c:pt idx="0">
                        <c:v>Тағйироти даврагӣ</c:v>
                      </c:pt>
                    </c:strCache>
                  </c:strRef>
                </c:tx>
                <c:spPr>
                  <a:solidFill>
                    <a:srgbClr val="FF0000"/>
                  </a:solidFill>
                  <a:ln w="9525" cap="flat" cmpd="sng" algn="ctr">
                    <a:noFill/>
                    <a:round/>
                  </a:ln>
                  <a:effectLst/>
                </c:spPr>
                <c:invertIfNegative val="0"/>
                <c:dPt>
                  <c:idx val="4"/>
                  <c:invertIfNegative val="0"/>
                  <c:bubble3D val="0"/>
                  <c:spPr>
                    <a:solidFill>
                      <a:srgbClr val="FF0000"/>
                    </a:solidFill>
                    <a:ln w="9525" cap="flat" cmpd="sng" algn="ctr">
                      <a:noFill/>
                      <a:round/>
                    </a:ln>
                    <a:effectLst/>
                  </c:spPr>
                  <c:extLst>
                    <c:ext xmlns:c16="http://schemas.microsoft.com/office/drawing/2014/chart" uri="{C3380CC4-5D6E-409C-BE32-E72D297353CC}">
                      <c16:uniqueId val="{00000003-8F25-4A73-9092-6EE8E386BDFD}"/>
                    </c:ext>
                  </c:extLst>
                </c:dPt>
                <c:cat>
                  <c:strRef>
                    <c:extLst>
                      <c:ext uri="{02D57815-91ED-43cb-92C2-25804820EDAC}">
                        <c15:formulaRef>
                          <c15:sqref>Sheet2!$A$3:$A$8</c15:sqref>
                        </c15:formulaRef>
                      </c:ext>
                    </c:extLst>
                    <c:strCache>
                      <c:ptCount val="6"/>
                      <c:pt idx="0">
                        <c:v> Дороиҳо</c:v>
                      </c:pt>
                      <c:pt idx="1">
                        <c:v>Уҳдадориҳо</c:v>
                      </c:pt>
                      <c:pt idx="2">
                        <c:v>Сармоя</c:v>
                      </c:pt>
                      <c:pt idx="3">
                        <c:v> Фоидаи соф</c:v>
                      </c:pt>
                      <c:pt idx="4">
                        <c:v>Сандуқи маблағгузорӣ</c:v>
                      </c:pt>
                      <c:pt idx="5">
                        <c:v>Пасандозҳо</c:v>
                      </c:pt>
                    </c:strCache>
                  </c:strRef>
                </c:cat>
                <c:val>
                  <c:numRef>
                    <c:extLst>
                      <c:ext uri="{02D57815-91ED-43cb-92C2-25804820EDAC}">
                        <c15:formulaRef>
                          <c15:sqref>Sheet2!$D$3:$D$8</c15:sqref>
                        </c15:formulaRef>
                      </c:ext>
                    </c:extLst>
                    <c:numCache>
                      <c:formatCode>0.00%</c:formatCode>
                      <c:ptCount val="6"/>
                      <c:pt idx="0">
                        <c:v>0.14799999999999999</c:v>
                      </c:pt>
                      <c:pt idx="1">
                        <c:v>0.184</c:v>
                      </c:pt>
                      <c:pt idx="2">
                        <c:v>0.11799999999999999</c:v>
                      </c:pt>
                      <c:pt idx="3">
                        <c:v>0.27400000000000002</c:v>
                      </c:pt>
                      <c:pt idx="4">
                        <c:v>2.367</c:v>
                      </c:pt>
                      <c:pt idx="5">
                        <c:v>0.21199999999999999</c:v>
                      </c:pt>
                    </c:numCache>
                  </c:numRef>
                </c:val>
                <c:extLst>
                  <c:ext xmlns:c16="http://schemas.microsoft.com/office/drawing/2014/chart" uri="{C3380CC4-5D6E-409C-BE32-E72D297353CC}">
                    <c16:uniqueId val="{00000004-8F25-4A73-9092-6EE8E386BDFD}"/>
                  </c:ext>
                </c:extLst>
              </c15:ser>
            </c15:filteredBarSeries>
          </c:ext>
        </c:extLst>
      </c:barChart>
      <c:catAx>
        <c:axId val="608652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crossAx val="608653176"/>
        <c:crosses val="autoZero"/>
        <c:auto val="1"/>
        <c:lblAlgn val="ctr"/>
        <c:lblOffset val="100"/>
        <c:noMultiLvlLbl val="0"/>
      </c:catAx>
      <c:valAx>
        <c:axId val="6086531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crossAx val="608652536"/>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900" b="0" i="0" u="none" strike="noStrike" kern="1200" baseline="0">
                <a:solidFill>
                  <a:sysClr val="windowText" lastClr="000000"/>
                </a:solidFill>
                <a:latin typeface="+mn-lt"/>
                <a:ea typeface="+mn-ea"/>
                <a:cs typeface="+mn-cs"/>
              </a:defRPr>
            </a:pPr>
            <a:endParaRPr lang="ru-RU"/>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7BDA6F-F78B-4E3B-AB42-79A56A29E409}" type="doc">
      <dgm:prSet loTypeId="urn:microsoft.com/office/officeart/2005/8/layout/chevron2" loCatId="process" qsTypeId="urn:microsoft.com/office/officeart/2005/8/quickstyle/3d2#1" qsCatId="3D" csTypeId="urn:microsoft.com/office/officeart/2005/8/colors/accent4_5" csCatId="accent4" phldr="1"/>
      <dgm:spPr/>
      <dgm:t>
        <a:bodyPr/>
        <a:lstStyle/>
        <a:p>
          <a:endParaRPr lang="ru-RU"/>
        </a:p>
      </dgm:t>
    </dgm:pt>
    <dgm:pt modelId="{28FD10C1-E331-452F-9B54-E0A0FD78FD53}">
      <dgm:prSet phldrT="[Текст]"/>
      <dgm:spPr>
        <a:gradFill rotWithShape="0">
          <a:gsLst>
            <a:gs pos="28000">
              <a:srgbClr val="336600"/>
            </a:gs>
            <a:gs pos="15000">
              <a:schemeClr val="accent4">
                <a:alpha val="90000"/>
                <a:hueOff val="0"/>
                <a:satOff val="0"/>
                <a:lumOff val="0"/>
                <a:alphaOff val="0"/>
                <a:satMod val="110000"/>
                <a:lumMod val="100000"/>
                <a:shade val="100000"/>
              </a:schemeClr>
            </a:gs>
            <a:gs pos="20000">
              <a:schemeClr val="accent4">
                <a:alpha val="90000"/>
                <a:hueOff val="0"/>
                <a:satOff val="0"/>
                <a:lumOff val="0"/>
                <a:alphaOff val="0"/>
                <a:lumMod val="99000"/>
                <a:satMod val="120000"/>
                <a:shade val="78000"/>
              </a:schemeClr>
            </a:gs>
          </a:gsLst>
        </a:gradFill>
      </dgm:spPr>
      <dgm:t>
        <a:bodyPr/>
        <a:lstStyle/>
        <a:p>
          <a:r>
            <a:rPr lang="tg-Cyrl-TJ" dirty="0"/>
            <a:t>1</a:t>
          </a:r>
          <a:endParaRPr lang="ru-RU" dirty="0"/>
        </a:p>
      </dgm:t>
    </dgm:pt>
    <dgm:pt modelId="{BBBB867A-AEC3-48EF-B6E0-7B48BE6B09F9}" type="parTrans" cxnId="{2D896B6E-344A-4AF7-AF3E-FC71A561108A}">
      <dgm:prSet/>
      <dgm:spPr/>
      <dgm:t>
        <a:bodyPr/>
        <a:lstStyle/>
        <a:p>
          <a:endParaRPr lang="ru-RU"/>
        </a:p>
      </dgm:t>
    </dgm:pt>
    <dgm:pt modelId="{17D20764-969B-474B-92DF-F79A6FD56512}" type="sibTrans" cxnId="{2D896B6E-344A-4AF7-AF3E-FC71A561108A}">
      <dgm:prSet/>
      <dgm:spPr/>
      <dgm:t>
        <a:bodyPr/>
        <a:lstStyle/>
        <a:p>
          <a:endParaRPr lang="ru-RU"/>
        </a:p>
      </dgm:t>
    </dgm:pt>
    <dgm:pt modelId="{43870370-E4AD-4FB9-8987-5B48438AD62C}">
      <dgm:prSet phldrT="[Текст]"/>
      <dgm:spPr>
        <a:solidFill>
          <a:srgbClr val="CCF6FE">
            <a:alpha val="0"/>
          </a:srgbClr>
        </a:solidFill>
      </dgm:spPr>
      <dgm:t>
        <a:bodyPr/>
        <a:lstStyle/>
        <a:p>
          <a:pPr rtl="0">
            <a:buFontTx/>
            <a:buNone/>
          </a:pPr>
          <a:r>
            <a:rPr lang="tg-Cyrl-TJ" baseline="0" dirty="0">
              <a:latin typeface="Palatino Linotype" pitchFamily="18" charset="0"/>
              <a:ea typeface="+mn-ea"/>
              <a:cs typeface="+mn-cs"/>
            </a:rPr>
            <a:t>Рушди </a:t>
          </a:r>
          <a:r>
            <a:rPr lang="ru-RU" dirty="0" err="1">
              <a:latin typeface="Palatino Linotype" pitchFamily="18" charset="0"/>
              <a:ea typeface="+mn-ea"/>
              <a:cs typeface="+mn-cs"/>
            </a:rPr>
            <a:t>бонкдории</a:t>
          </a:r>
          <a:r>
            <a:rPr lang="ru-RU" dirty="0">
              <a:latin typeface="Palatino Linotype" pitchFamily="18" charset="0"/>
              <a:ea typeface="+mn-ea"/>
              <a:cs typeface="+mn-cs"/>
            </a:rPr>
            <a:t> </a:t>
          </a:r>
          <a:r>
            <a:rPr lang="ru-RU" dirty="0" err="1">
              <a:latin typeface="Palatino Linotype" pitchFamily="18" charset="0"/>
              <a:ea typeface="+mn-ea"/>
              <a:cs typeface="+mn-cs"/>
            </a:rPr>
            <a:t>исломӣ </a:t>
          </a:r>
          <a:r>
            <a:rPr lang="ru-RU" dirty="0">
              <a:latin typeface="Palatino Linotype" pitchFamily="18" charset="0"/>
              <a:ea typeface="+mn-ea"/>
              <a:cs typeface="+mn-cs"/>
            </a:rPr>
            <a:t>дар </a:t>
          </a:r>
          <a:r>
            <a:rPr lang="ru-RU" dirty="0" err="1">
              <a:latin typeface="Palatino Linotype" pitchFamily="18" charset="0"/>
              <a:ea typeface="+mn-ea"/>
              <a:cs typeface="+mn-cs"/>
            </a:rPr>
            <a:t>ҷаҳон</a:t>
          </a:r>
          <a:endParaRPr lang="ru-RU" dirty="0"/>
        </a:p>
      </dgm:t>
    </dgm:pt>
    <dgm:pt modelId="{53507C66-5048-4F3D-B2CB-5CE5B6E58688}" type="parTrans" cxnId="{F3D3FE73-B0DB-4DE7-B212-CE270EF001EC}">
      <dgm:prSet/>
      <dgm:spPr/>
      <dgm:t>
        <a:bodyPr/>
        <a:lstStyle/>
        <a:p>
          <a:endParaRPr lang="ru-RU"/>
        </a:p>
      </dgm:t>
    </dgm:pt>
    <dgm:pt modelId="{EF4BB263-E559-4DEF-A21D-C82A5CF41A0A}" type="sibTrans" cxnId="{F3D3FE73-B0DB-4DE7-B212-CE270EF001EC}">
      <dgm:prSet/>
      <dgm:spPr/>
      <dgm:t>
        <a:bodyPr/>
        <a:lstStyle/>
        <a:p>
          <a:endParaRPr lang="ru-RU"/>
        </a:p>
      </dgm:t>
    </dgm:pt>
    <dgm:pt modelId="{4978FAB8-11A4-4CA4-97ED-9E79F35B962B}" type="pres">
      <dgm:prSet presAssocID="{997BDA6F-F78B-4E3B-AB42-79A56A29E409}" presName="linearFlow" presStyleCnt="0">
        <dgm:presLayoutVars>
          <dgm:dir/>
          <dgm:animLvl val="lvl"/>
          <dgm:resizeHandles val="exact"/>
        </dgm:presLayoutVars>
      </dgm:prSet>
      <dgm:spPr/>
    </dgm:pt>
    <dgm:pt modelId="{7D9E35E3-D80A-4544-9ADE-FB76EAA4B628}" type="pres">
      <dgm:prSet presAssocID="{28FD10C1-E331-452F-9B54-E0A0FD78FD53}" presName="composite" presStyleCnt="0"/>
      <dgm:spPr/>
    </dgm:pt>
    <dgm:pt modelId="{6F72FCD7-95A4-4F8B-A637-770223A4634D}" type="pres">
      <dgm:prSet presAssocID="{28FD10C1-E331-452F-9B54-E0A0FD78FD53}" presName="parentText" presStyleLbl="alignNode1" presStyleIdx="0" presStyleCnt="1" custLinFactNeighborX="-7336" custLinFactNeighborY="1957">
        <dgm:presLayoutVars>
          <dgm:chMax val="1"/>
          <dgm:bulletEnabled val="1"/>
        </dgm:presLayoutVars>
      </dgm:prSet>
      <dgm:spPr/>
    </dgm:pt>
    <dgm:pt modelId="{D26CD3EC-6393-4CF9-AD10-7B58E072FA58}" type="pres">
      <dgm:prSet presAssocID="{28FD10C1-E331-452F-9B54-E0A0FD78FD53}" presName="descendantText" presStyleLbl="alignAcc1" presStyleIdx="0" presStyleCnt="1" custScaleX="86395" custScaleY="127795" custLinFactNeighborX="-1863" custLinFactNeighborY="9964">
        <dgm:presLayoutVars>
          <dgm:bulletEnabled val="1"/>
        </dgm:presLayoutVars>
      </dgm:prSet>
      <dgm:spPr/>
    </dgm:pt>
  </dgm:ptLst>
  <dgm:cxnLst>
    <dgm:cxn modelId="{EB2A1F44-3001-461D-ADA0-EC0937B85E66}" type="presOf" srcId="{997BDA6F-F78B-4E3B-AB42-79A56A29E409}" destId="{4978FAB8-11A4-4CA4-97ED-9E79F35B962B}" srcOrd="0" destOrd="0" presId="urn:microsoft.com/office/officeart/2005/8/layout/chevron2"/>
    <dgm:cxn modelId="{2D896B6E-344A-4AF7-AF3E-FC71A561108A}" srcId="{997BDA6F-F78B-4E3B-AB42-79A56A29E409}" destId="{28FD10C1-E331-452F-9B54-E0A0FD78FD53}" srcOrd="0" destOrd="0" parTransId="{BBBB867A-AEC3-48EF-B6E0-7B48BE6B09F9}" sibTransId="{17D20764-969B-474B-92DF-F79A6FD56512}"/>
    <dgm:cxn modelId="{F3D3FE73-B0DB-4DE7-B212-CE270EF001EC}" srcId="{28FD10C1-E331-452F-9B54-E0A0FD78FD53}" destId="{43870370-E4AD-4FB9-8987-5B48438AD62C}" srcOrd="0" destOrd="0" parTransId="{53507C66-5048-4F3D-B2CB-5CE5B6E58688}" sibTransId="{EF4BB263-E559-4DEF-A21D-C82A5CF41A0A}"/>
    <dgm:cxn modelId="{BE9E4899-8504-457D-A4BF-118DC052EC43}" type="presOf" srcId="{28FD10C1-E331-452F-9B54-E0A0FD78FD53}" destId="{6F72FCD7-95A4-4F8B-A637-770223A4634D}" srcOrd="0" destOrd="0" presId="urn:microsoft.com/office/officeart/2005/8/layout/chevron2"/>
    <dgm:cxn modelId="{A1DBE59B-5D47-417C-9A8D-8A5F40796BBF}" type="presOf" srcId="{43870370-E4AD-4FB9-8987-5B48438AD62C}" destId="{D26CD3EC-6393-4CF9-AD10-7B58E072FA58}" srcOrd="0" destOrd="0" presId="urn:microsoft.com/office/officeart/2005/8/layout/chevron2"/>
    <dgm:cxn modelId="{B6B423FF-0B51-49AC-9CB6-ACA11A339977}" type="presParOf" srcId="{4978FAB8-11A4-4CA4-97ED-9E79F35B962B}" destId="{7D9E35E3-D80A-4544-9ADE-FB76EAA4B628}" srcOrd="0" destOrd="0" presId="urn:microsoft.com/office/officeart/2005/8/layout/chevron2"/>
    <dgm:cxn modelId="{4C0BA0EF-E0B6-4EC4-9046-8820D9E7F3DD}" type="presParOf" srcId="{7D9E35E3-D80A-4544-9ADE-FB76EAA4B628}" destId="{6F72FCD7-95A4-4F8B-A637-770223A4634D}" srcOrd="0" destOrd="0" presId="urn:microsoft.com/office/officeart/2005/8/layout/chevron2"/>
    <dgm:cxn modelId="{1A92584E-AE03-4FAF-8C1B-CC45CAE41EDF}" type="presParOf" srcId="{7D9E35E3-D80A-4544-9ADE-FB76EAA4B628}" destId="{D26CD3EC-6393-4CF9-AD10-7B58E072FA5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71725B8C-F718-4D0F-BE00-18AE25ABFD0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ru-RU"/>
        </a:p>
      </dgm:t>
    </dgm:pt>
    <dgm:pt modelId="{A72DCA90-B5E3-4E63-97A2-CEFD58F08A9D}">
      <dgm:prSet phldrT="[Text]" custT="1"/>
      <dgm:spPr/>
      <dgm:t>
        <a:bodyPr spcFirstLastPara="0" vert="horz" wrap="square" lIns="199136" tIns="199136" rIns="199136" bIns="199136" numCol="1" spcCol="1270" anchor="ctr" anchorCtr="0"/>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3</a:t>
          </a:r>
          <a:endParaRPr lang="ru-RU" sz="2800" b="1" kern="1200" dirty="0">
            <a:latin typeface="Times New Roman" panose="02020603050405020304" pitchFamily="18" charset="0"/>
            <a:ea typeface="+mn-ea"/>
            <a:cs typeface="Times New Roman" panose="02020603050405020304" pitchFamily="18" charset="0"/>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a:gradFill rotWithShape="0">
          <a:gsLst>
            <a:gs pos="67000">
              <a:srgbClr val="549E39">
                <a:lumMod val="5000"/>
                <a:lumOff val="95000"/>
              </a:srgbClr>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113792" tIns="20320" rIns="113792" bIns="20320" numCol="1" spcCol="1270" anchor="ctr" anchorCtr="0"/>
        <a:lstStyle/>
        <a:p>
          <a:pPr marL="0" lvl="0" indent="0" algn="just" defTabSz="711200">
            <a:lnSpc>
              <a:spcPct val="90000"/>
            </a:lnSpc>
            <a:spcBef>
              <a:spcPct val="0"/>
            </a:spcBef>
            <a:spcAft>
              <a:spcPct val="35000"/>
            </a:spcAft>
            <a:buFont typeface="Wingdings" pitchFamily="2" charset="2"/>
            <a:buNone/>
          </a:pPr>
          <a:r>
            <a:rPr lang="tg-Cyrl-TJ" sz="1600" kern="400">
              <a:solidFill>
                <a:prstClr val="black">
                  <a:hueOff val="0"/>
                  <a:satOff val="0"/>
                  <a:lumOff val="0"/>
                  <a:alphaOff val="0"/>
                </a:prstClr>
              </a:solidFill>
              <a:uFill>
                <a:solidFill>
                  <a:srgbClr val="000000"/>
                </a:solidFill>
              </a:uFill>
              <a:latin typeface="Palatino Linotype" pitchFamily="18" charset="0"/>
              <a:ea typeface="+mn-ea"/>
              <a:cs typeface="+mn-cs"/>
            </a:rPr>
            <a:t>Тавассути ВАО бештар маводҳои таблиғотӣ омода гардида ба мардум пешкаш карда шавад. </a:t>
          </a: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mn-cs"/>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BD0A65A8-C8DD-45AD-88B5-5B772AC854F7}" type="pres">
      <dgm:prSet presAssocID="{71725B8C-F718-4D0F-BE00-18AE25ABFD04}" presName="Name0" presStyleCnt="0">
        <dgm:presLayoutVars>
          <dgm:dir/>
          <dgm:animLvl val="lvl"/>
          <dgm:resizeHandles val="exact"/>
        </dgm:presLayoutVars>
      </dgm:prSet>
      <dgm:spPr/>
    </dgm:pt>
    <dgm:pt modelId="{BFD84B58-5CE5-4983-93A3-458B83AB87E5}" type="pres">
      <dgm:prSet presAssocID="{A72DCA90-B5E3-4E63-97A2-CEFD58F08A9D}" presName="boxAndChildren" presStyleCnt="0"/>
      <dgm:spPr/>
    </dgm:pt>
    <dgm:pt modelId="{95E18D79-2E10-47CC-A26E-CC5618273688}" type="pres">
      <dgm:prSet presAssocID="{A72DCA90-B5E3-4E63-97A2-CEFD58F08A9D}" presName="parentTextBox" presStyleLbl="node1" presStyleIdx="0" presStyleCnt="1"/>
      <dgm:spPr/>
    </dgm:pt>
    <dgm:pt modelId="{5B306098-376A-48CA-B47C-E1E2BA9FFB27}" type="pres">
      <dgm:prSet presAssocID="{A72DCA90-B5E3-4E63-97A2-CEFD58F08A9D}" presName="entireBox" presStyleLbl="node1" presStyleIdx="0" presStyleCnt="1" custScaleX="14119" custScaleY="35417" custLinFactNeighborX="-42699" custLinFactNeighborY="-11347"/>
      <dgm:spPr>
        <a:xfrm>
          <a:off x="3765634" y="0"/>
          <a:ext cx="1238154" cy="524624"/>
        </a:xfrm>
        <a:prstGeom prst="rect">
          <a:avLst/>
        </a:prstGeom>
      </dgm:spPr>
    </dgm:pt>
    <dgm:pt modelId="{084A993F-7969-42D4-8E81-77B172BC7EC4}" type="pres">
      <dgm:prSet presAssocID="{A72DCA90-B5E3-4E63-97A2-CEFD58F08A9D}" presName="descendantBox" presStyleCnt="0"/>
      <dgm:spPr/>
    </dgm:pt>
    <dgm:pt modelId="{12B6AAFF-0B71-415F-B094-A4E213E1C0B0}" type="pres">
      <dgm:prSet presAssocID="{975D91FA-8C86-4B58-8AB5-FB5114EA468F}" presName="childTextBox" presStyleLbl="fgAccFollowNode1" presStyleIdx="0" presStyleCnt="1" custScaleY="161058" custLinFactNeighborX="210" custLinFactNeighborY="27400">
        <dgm:presLayoutVars>
          <dgm:bulletEnabled val="1"/>
        </dgm:presLayoutVars>
      </dgm:prSet>
      <dgm:spPr>
        <a:xfrm>
          <a:off x="0" y="385296"/>
          <a:ext cx="8769424" cy="1097429"/>
        </a:xfrm>
        <a:prstGeom prst="rect">
          <a:avLst/>
        </a:prstGeom>
      </dgm:spPr>
    </dgm:pt>
  </dgm:ptLst>
  <dgm:cxnLst>
    <dgm:cxn modelId="{52EF9F1C-150D-4E7B-B755-F550CFD792C2}" type="presOf" srcId="{A72DCA90-B5E3-4E63-97A2-CEFD58F08A9D}" destId="{95E18D79-2E10-47CC-A26E-CC5618273688}" srcOrd="0" destOrd="0" presId="urn:microsoft.com/office/officeart/2005/8/layout/process4"/>
    <dgm:cxn modelId="{574DD422-62FB-479C-BA3A-57D672F1CB69}" type="presOf" srcId="{A72DCA90-B5E3-4E63-97A2-CEFD58F08A9D}" destId="{5B306098-376A-48CA-B47C-E1E2BA9FFB27}" srcOrd="1" destOrd="0" presId="urn:microsoft.com/office/officeart/2005/8/layout/process4"/>
    <dgm:cxn modelId="{7441584C-B1CB-4220-A771-F2012A1EF08D}" srcId="{A72DCA90-B5E3-4E63-97A2-CEFD58F08A9D}" destId="{975D91FA-8C86-4B58-8AB5-FB5114EA468F}" srcOrd="0" destOrd="0" parTransId="{4C6E1038-CF9A-49B8-8757-A39677704BA3}" sibTransId="{DEC3E016-C9A7-4A4C-A4D7-90E3F6611D4F}"/>
    <dgm:cxn modelId="{39D6A055-C84B-4BAB-9796-D63A87182798}" type="presOf" srcId="{71725B8C-F718-4D0F-BE00-18AE25ABFD04}" destId="{BD0A65A8-C8DD-45AD-88B5-5B772AC854F7}" srcOrd="0" destOrd="0" presId="urn:microsoft.com/office/officeart/2005/8/layout/process4"/>
    <dgm:cxn modelId="{ED8393BF-DA11-41C1-9B64-9572A38EA667}" srcId="{71725B8C-F718-4D0F-BE00-18AE25ABFD04}" destId="{A72DCA90-B5E3-4E63-97A2-CEFD58F08A9D}" srcOrd="0" destOrd="0" parTransId="{F51FDC43-AF57-44EA-B4A1-18AE7651A3D6}" sibTransId="{9F243C9F-60D3-4008-9222-D39156FED7FA}"/>
    <dgm:cxn modelId="{F690C8D3-A617-4A8D-B638-B319AD612022}" type="presOf" srcId="{975D91FA-8C86-4B58-8AB5-FB5114EA468F}" destId="{12B6AAFF-0B71-415F-B094-A4E213E1C0B0}" srcOrd="0" destOrd="0" presId="urn:microsoft.com/office/officeart/2005/8/layout/process4"/>
    <dgm:cxn modelId="{3BA52DFA-BEF5-4D79-ADE8-98B5BA048582}" type="presParOf" srcId="{BD0A65A8-C8DD-45AD-88B5-5B772AC854F7}" destId="{BFD84B58-5CE5-4983-93A3-458B83AB87E5}" srcOrd="0" destOrd="0" presId="urn:microsoft.com/office/officeart/2005/8/layout/process4"/>
    <dgm:cxn modelId="{B2329861-5921-4688-AF76-AEF95FF27C6F}" type="presParOf" srcId="{BFD84B58-5CE5-4983-93A3-458B83AB87E5}" destId="{95E18D79-2E10-47CC-A26E-CC5618273688}" srcOrd="0" destOrd="0" presId="urn:microsoft.com/office/officeart/2005/8/layout/process4"/>
    <dgm:cxn modelId="{51E51D0B-BC4C-44D9-9A3E-5B7D91764510}" type="presParOf" srcId="{BFD84B58-5CE5-4983-93A3-458B83AB87E5}" destId="{5B306098-376A-48CA-B47C-E1E2BA9FFB27}" srcOrd="1" destOrd="0" presId="urn:microsoft.com/office/officeart/2005/8/layout/process4"/>
    <dgm:cxn modelId="{2ABB338E-A336-4072-B24C-FBFBC9041924}" type="presParOf" srcId="{BFD84B58-5CE5-4983-93A3-458B83AB87E5}" destId="{084A993F-7969-42D4-8E81-77B172BC7EC4}" srcOrd="2" destOrd="0" presId="urn:microsoft.com/office/officeart/2005/8/layout/process4"/>
    <dgm:cxn modelId="{4D54EEEB-45DA-40AC-879C-A2A917E88F32}" type="presParOf" srcId="{084A993F-7969-42D4-8E81-77B172BC7EC4}" destId="{12B6AAFF-0B71-415F-B094-A4E213E1C0B0}" srcOrd="0" destOrd="0" presId="urn:microsoft.com/office/officeart/2005/8/layout/process4"/>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1725B8C-F718-4D0F-BE00-18AE25ABFD0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ru-RU"/>
        </a:p>
      </dgm:t>
    </dgm:pt>
    <dgm:pt modelId="{A72DCA90-B5E3-4E63-97A2-CEFD58F08A9D}">
      <dgm:prSet phldrT="[Text]" custT="1"/>
      <dgm:spPr/>
      <dgm:t>
        <a:bodyPr spcFirstLastPara="0" vert="horz" wrap="square" lIns="199136" tIns="199136" rIns="199136" bIns="199136" numCol="1" spcCol="1270" anchor="ctr" anchorCtr="0"/>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4</a:t>
          </a:r>
          <a:endParaRPr lang="ru-RU" sz="2800" b="1" kern="1200" dirty="0">
            <a:latin typeface="Times New Roman" panose="02020603050405020304" pitchFamily="18" charset="0"/>
            <a:ea typeface="+mn-ea"/>
            <a:cs typeface="Times New Roman" panose="02020603050405020304" pitchFamily="18" charset="0"/>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a:gradFill rotWithShape="0">
          <a:gsLst>
            <a:gs pos="67000">
              <a:schemeClr val="bg1"/>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113792" tIns="20320" rIns="113792" bIns="20320" numCol="1" spcCol="1270" anchor="ctr" anchorCtr="0"/>
        <a:lstStyle/>
        <a:p>
          <a:pPr marL="0" lvl="0" indent="0" algn="just" defTabSz="711200">
            <a:lnSpc>
              <a:spcPct val="90000"/>
            </a:lnSpc>
            <a:spcBef>
              <a:spcPct val="0"/>
            </a:spcBef>
            <a:spcAft>
              <a:spcPct val="35000"/>
            </a:spcAft>
            <a:buFont typeface="Wingdings" pitchFamily="2" charset="2"/>
            <a:buNone/>
          </a:pPr>
          <a:r>
            <a:rPr lang="tg-Cyrl-TJ" sz="1600" kern="400" dirty="0">
              <a:solidFill>
                <a:prstClr val="black">
                  <a:hueOff val="0"/>
                  <a:satOff val="0"/>
                  <a:lumOff val="0"/>
                  <a:alphaOff val="0"/>
                </a:prstClr>
              </a:solidFill>
              <a:uFill>
                <a:solidFill>
                  <a:srgbClr val="000000"/>
                </a:solidFill>
              </a:uFill>
              <a:latin typeface="Palatino Linotype" pitchFamily="18" charset="0"/>
              <a:ea typeface="+mn-ea"/>
              <a:cs typeface="+mn-cs"/>
            </a:rPr>
            <a:t>Лоиҳаи махсус ҷиҳати гузаронидани семинар - машваратҳои дахлдор дар сатҳи шаҳру ноҳияҳо ва мактабҳо роҳандозӣ карда шавад</a:t>
          </a: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mn-cs"/>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BD0A65A8-C8DD-45AD-88B5-5B772AC854F7}" type="pres">
      <dgm:prSet presAssocID="{71725B8C-F718-4D0F-BE00-18AE25ABFD04}" presName="Name0" presStyleCnt="0">
        <dgm:presLayoutVars>
          <dgm:dir/>
          <dgm:animLvl val="lvl"/>
          <dgm:resizeHandles val="exact"/>
        </dgm:presLayoutVars>
      </dgm:prSet>
      <dgm:spPr/>
    </dgm:pt>
    <dgm:pt modelId="{BFD84B58-5CE5-4983-93A3-458B83AB87E5}" type="pres">
      <dgm:prSet presAssocID="{A72DCA90-B5E3-4E63-97A2-CEFD58F08A9D}" presName="boxAndChildren" presStyleCnt="0"/>
      <dgm:spPr/>
    </dgm:pt>
    <dgm:pt modelId="{95E18D79-2E10-47CC-A26E-CC5618273688}" type="pres">
      <dgm:prSet presAssocID="{A72DCA90-B5E3-4E63-97A2-CEFD58F08A9D}" presName="parentTextBox" presStyleLbl="node1" presStyleIdx="0" presStyleCnt="1"/>
      <dgm:spPr/>
    </dgm:pt>
    <dgm:pt modelId="{5B306098-376A-48CA-B47C-E1E2BA9FFB27}" type="pres">
      <dgm:prSet presAssocID="{A72DCA90-B5E3-4E63-97A2-CEFD58F08A9D}" presName="entireBox" presStyleLbl="node1" presStyleIdx="0" presStyleCnt="1" custScaleX="17887" custScaleY="45912" custLinFactNeighborX="-41029" custLinFactNeighborY="-15321"/>
      <dgm:spPr>
        <a:xfrm>
          <a:off x="3600418" y="0"/>
          <a:ext cx="1568586" cy="462344"/>
        </a:xfrm>
        <a:prstGeom prst="rect">
          <a:avLst/>
        </a:prstGeom>
      </dgm:spPr>
    </dgm:pt>
    <dgm:pt modelId="{084A993F-7969-42D4-8E81-77B172BC7EC4}" type="pres">
      <dgm:prSet presAssocID="{A72DCA90-B5E3-4E63-97A2-CEFD58F08A9D}" presName="descendantBox" presStyleCnt="0"/>
      <dgm:spPr/>
    </dgm:pt>
    <dgm:pt modelId="{12B6AAFF-0B71-415F-B094-A4E213E1C0B0}" type="pres">
      <dgm:prSet presAssocID="{975D91FA-8C86-4B58-8AB5-FB5114EA468F}" presName="childTextBox" presStyleLbl="fgAccFollowNode1" presStyleIdx="0" presStyleCnt="1" custScaleY="161058" custLinFactNeighborX="193" custLinFactNeighborY="20200">
        <dgm:presLayoutVars>
          <dgm:bulletEnabled val="1"/>
        </dgm:presLayoutVars>
      </dgm:prSet>
      <dgm:spPr>
        <a:xfrm>
          <a:off x="0" y="339556"/>
          <a:ext cx="8769424" cy="967151"/>
        </a:xfrm>
        <a:prstGeom prst="rect">
          <a:avLst/>
        </a:prstGeom>
      </dgm:spPr>
    </dgm:pt>
  </dgm:ptLst>
  <dgm:cxnLst>
    <dgm:cxn modelId="{52EF9F1C-150D-4E7B-B755-F550CFD792C2}" type="presOf" srcId="{A72DCA90-B5E3-4E63-97A2-CEFD58F08A9D}" destId="{95E18D79-2E10-47CC-A26E-CC5618273688}" srcOrd="0" destOrd="0" presId="urn:microsoft.com/office/officeart/2005/8/layout/process4"/>
    <dgm:cxn modelId="{574DD422-62FB-479C-BA3A-57D672F1CB69}" type="presOf" srcId="{A72DCA90-B5E3-4E63-97A2-CEFD58F08A9D}" destId="{5B306098-376A-48CA-B47C-E1E2BA9FFB27}" srcOrd="1" destOrd="0" presId="urn:microsoft.com/office/officeart/2005/8/layout/process4"/>
    <dgm:cxn modelId="{7441584C-B1CB-4220-A771-F2012A1EF08D}" srcId="{A72DCA90-B5E3-4E63-97A2-CEFD58F08A9D}" destId="{975D91FA-8C86-4B58-8AB5-FB5114EA468F}" srcOrd="0" destOrd="0" parTransId="{4C6E1038-CF9A-49B8-8757-A39677704BA3}" sibTransId="{DEC3E016-C9A7-4A4C-A4D7-90E3F6611D4F}"/>
    <dgm:cxn modelId="{39D6A055-C84B-4BAB-9796-D63A87182798}" type="presOf" srcId="{71725B8C-F718-4D0F-BE00-18AE25ABFD04}" destId="{BD0A65A8-C8DD-45AD-88B5-5B772AC854F7}" srcOrd="0" destOrd="0" presId="urn:microsoft.com/office/officeart/2005/8/layout/process4"/>
    <dgm:cxn modelId="{ED8393BF-DA11-41C1-9B64-9572A38EA667}" srcId="{71725B8C-F718-4D0F-BE00-18AE25ABFD04}" destId="{A72DCA90-B5E3-4E63-97A2-CEFD58F08A9D}" srcOrd="0" destOrd="0" parTransId="{F51FDC43-AF57-44EA-B4A1-18AE7651A3D6}" sibTransId="{9F243C9F-60D3-4008-9222-D39156FED7FA}"/>
    <dgm:cxn modelId="{F690C8D3-A617-4A8D-B638-B319AD612022}" type="presOf" srcId="{975D91FA-8C86-4B58-8AB5-FB5114EA468F}" destId="{12B6AAFF-0B71-415F-B094-A4E213E1C0B0}" srcOrd="0" destOrd="0" presId="urn:microsoft.com/office/officeart/2005/8/layout/process4"/>
    <dgm:cxn modelId="{3BA52DFA-BEF5-4D79-ADE8-98B5BA048582}" type="presParOf" srcId="{BD0A65A8-C8DD-45AD-88B5-5B772AC854F7}" destId="{BFD84B58-5CE5-4983-93A3-458B83AB87E5}" srcOrd="0" destOrd="0" presId="urn:microsoft.com/office/officeart/2005/8/layout/process4"/>
    <dgm:cxn modelId="{B2329861-5921-4688-AF76-AEF95FF27C6F}" type="presParOf" srcId="{BFD84B58-5CE5-4983-93A3-458B83AB87E5}" destId="{95E18D79-2E10-47CC-A26E-CC5618273688}" srcOrd="0" destOrd="0" presId="urn:microsoft.com/office/officeart/2005/8/layout/process4"/>
    <dgm:cxn modelId="{51E51D0B-BC4C-44D9-9A3E-5B7D91764510}" type="presParOf" srcId="{BFD84B58-5CE5-4983-93A3-458B83AB87E5}" destId="{5B306098-376A-48CA-B47C-E1E2BA9FFB27}" srcOrd="1" destOrd="0" presId="urn:microsoft.com/office/officeart/2005/8/layout/process4"/>
    <dgm:cxn modelId="{2ABB338E-A336-4072-B24C-FBFBC9041924}" type="presParOf" srcId="{BFD84B58-5CE5-4983-93A3-458B83AB87E5}" destId="{084A993F-7969-42D4-8E81-77B172BC7EC4}" srcOrd="2" destOrd="0" presId="urn:microsoft.com/office/officeart/2005/8/layout/process4"/>
    <dgm:cxn modelId="{4D54EEEB-45DA-40AC-879C-A2A917E88F32}" type="presParOf" srcId="{084A993F-7969-42D4-8E81-77B172BC7EC4}" destId="{12B6AAFF-0B71-415F-B094-A4E213E1C0B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1725B8C-F718-4D0F-BE00-18AE25ABFD0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ru-RU"/>
        </a:p>
      </dgm:t>
    </dgm:pt>
    <dgm:pt modelId="{A72DCA90-B5E3-4E63-97A2-CEFD58F08A9D}">
      <dgm:prSet phldrT="[Text]" custT="1"/>
      <dgm:spPr/>
      <dgm:t>
        <a:bodyPr spcFirstLastPara="0" vert="horz" wrap="square" lIns="199136" tIns="199136" rIns="199136" bIns="199136" numCol="1" spcCol="1270" anchor="ctr" anchorCtr="0"/>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5</a:t>
          </a:r>
          <a:endParaRPr lang="ru-RU" sz="2800" b="1" kern="1200" dirty="0">
            <a:latin typeface="Times New Roman" panose="02020603050405020304" pitchFamily="18" charset="0"/>
            <a:ea typeface="+mn-ea"/>
            <a:cs typeface="Times New Roman" panose="02020603050405020304" pitchFamily="18" charset="0"/>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a:gradFill rotWithShape="0">
          <a:gsLst>
            <a:gs pos="84000">
              <a:schemeClr val="bg1"/>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113792" tIns="20320" rIns="113792" bIns="20320" numCol="1" spcCol="1270" anchor="ctr" anchorCtr="0"/>
        <a:lstStyle/>
        <a:p>
          <a:pPr marL="0" indent="0" algn="just">
            <a:buFont typeface="Wingdings" pitchFamily="2" charset="2"/>
            <a:buNone/>
          </a:pPr>
          <a:r>
            <a:rPr lang="tg-Cyrl-TJ" sz="1400" kern="400" dirty="0">
              <a:uFill>
                <a:solidFill>
                  <a:srgbClr val="000000"/>
                </a:solidFill>
              </a:uFill>
              <a:latin typeface="Palatino Linotype" pitchFamily="18" charset="0"/>
              <a:ea typeface="+mn-ea"/>
              <a:cs typeface="+mn-cs"/>
            </a:rPr>
            <a:t>Роҳнамо барои истифодабарандагони </a:t>
          </a:r>
          <a:r>
            <a:rPr lang="tg-Cyrl-TJ" sz="1400" kern="400" dirty="0">
              <a:solidFill>
                <a:prstClr val="black">
                  <a:hueOff val="0"/>
                  <a:satOff val="0"/>
                  <a:lumOff val="0"/>
                  <a:alphaOff val="0"/>
                </a:prstClr>
              </a:solidFill>
              <a:uFill>
                <a:solidFill>
                  <a:srgbClr val="000000"/>
                </a:solidFill>
              </a:uFill>
              <a:latin typeface="Palatino Linotype" pitchFamily="18" charset="0"/>
              <a:ea typeface="+mn-ea"/>
              <a:cs typeface="+mn-cs"/>
            </a:rPr>
            <a:t>хизматрасонии</a:t>
          </a:r>
          <a:r>
            <a:rPr lang="tg-Cyrl-TJ" sz="1400" kern="400" dirty="0">
              <a:uFill>
                <a:solidFill>
                  <a:srgbClr val="000000"/>
                </a:solidFill>
              </a:uFill>
              <a:latin typeface="Palatino Linotype" pitchFamily="18" charset="0"/>
              <a:ea typeface="+mn-ea"/>
              <a:cs typeface="+mn-cs"/>
            </a:rPr>
            <a:t> бонкдории исломӣ таҳия карда шуда, ба аҳолии кишвар дастрас карда шавад</a:t>
          </a:r>
        </a:p>
        <a:p>
          <a:pPr marL="0" indent="0" algn="just">
            <a:buFont typeface="Wingdings" pitchFamily="2" charset="2"/>
            <a:buNone/>
          </a:pPr>
          <a:r>
            <a:rPr lang="tg-Cyrl-TJ" sz="1400" kern="400" dirty="0">
              <a:uFill>
                <a:solidFill>
                  <a:srgbClr val="000000"/>
                </a:solidFill>
              </a:uFill>
              <a:latin typeface="Palatino Linotype" pitchFamily="18" charset="0"/>
              <a:ea typeface="+mn-ea"/>
              <a:cs typeface="+mn-cs"/>
            </a:rPr>
            <a:t>Аз ҷониби ТҚИ ва ассостсиатсияҳои соҳавӣ буклетҳо ва варақаҳои махсус барои истифодабарандагони хизматрасониҳои молиявӣ таҳия карда шуда тавассути марказҳои савдо ва хизматрасонии маишӣ ба аҳолӣ дастрас гардонида шаванд</a:t>
          </a:r>
          <a:endParaRPr lang="ru-RU" sz="1400" kern="400" dirty="0">
            <a:uFill>
              <a:solidFill>
                <a:srgbClr val="000000"/>
              </a:solidFill>
            </a:uFill>
            <a:latin typeface="Palatino Linotype" pitchFamily="18" charset="0"/>
            <a:ea typeface="+mn-ea"/>
            <a:cs typeface="+mn-cs"/>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BD0A65A8-C8DD-45AD-88B5-5B772AC854F7}" type="pres">
      <dgm:prSet presAssocID="{71725B8C-F718-4D0F-BE00-18AE25ABFD04}" presName="Name0" presStyleCnt="0">
        <dgm:presLayoutVars>
          <dgm:dir/>
          <dgm:animLvl val="lvl"/>
          <dgm:resizeHandles val="exact"/>
        </dgm:presLayoutVars>
      </dgm:prSet>
      <dgm:spPr/>
    </dgm:pt>
    <dgm:pt modelId="{BFD84B58-5CE5-4983-93A3-458B83AB87E5}" type="pres">
      <dgm:prSet presAssocID="{A72DCA90-B5E3-4E63-97A2-CEFD58F08A9D}" presName="boxAndChildren" presStyleCnt="0"/>
      <dgm:spPr/>
    </dgm:pt>
    <dgm:pt modelId="{95E18D79-2E10-47CC-A26E-CC5618273688}" type="pres">
      <dgm:prSet presAssocID="{A72DCA90-B5E3-4E63-97A2-CEFD58F08A9D}" presName="parentTextBox" presStyleLbl="node1" presStyleIdx="0" presStyleCnt="1"/>
      <dgm:spPr/>
    </dgm:pt>
    <dgm:pt modelId="{5B306098-376A-48CA-B47C-E1E2BA9FFB27}" type="pres">
      <dgm:prSet presAssocID="{A72DCA90-B5E3-4E63-97A2-CEFD58F08A9D}" presName="entireBox" presStyleLbl="node1" presStyleIdx="0" presStyleCnt="1" custScaleX="18274" custScaleY="35417" custLinFactNeighborX="-40477" custLinFactNeighborY="-16216"/>
      <dgm:spPr>
        <a:xfrm>
          <a:off x="3583449" y="0"/>
          <a:ext cx="1602524" cy="524624"/>
        </a:xfrm>
        <a:prstGeom prst="rect">
          <a:avLst/>
        </a:prstGeom>
      </dgm:spPr>
    </dgm:pt>
    <dgm:pt modelId="{084A993F-7969-42D4-8E81-77B172BC7EC4}" type="pres">
      <dgm:prSet presAssocID="{A72DCA90-B5E3-4E63-97A2-CEFD58F08A9D}" presName="descendantBox" presStyleCnt="0"/>
      <dgm:spPr/>
    </dgm:pt>
    <dgm:pt modelId="{12B6AAFF-0B71-415F-B094-A4E213E1C0B0}" type="pres">
      <dgm:prSet presAssocID="{975D91FA-8C86-4B58-8AB5-FB5114EA468F}" presName="childTextBox" presStyleLbl="fgAccFollowNode1" presStyleIdx="0" presStyleCnt="1" custScaleY="161058" custLinFactNeighborX="210" custLinFactNeighborY="27400">
        <dgm:presLayoutVars>
          <dgm:bulletEnabled val="1"/>
        </dgm:presLayoutVars>
      </dgm:prSet>
      <dgm:spPr>
        <a:xfrm>
          <a:off x="0" y="411536"/>
          <a:ext cx="8769424" cy="1172170"/>
        </a:xfrm>
        <a:prstGeom prst="rect">
          <a:avLst/>
        </a:prstGeom>
      </dgm:spPr>
    </dgm:pt>
  </dgm:ptLst>
  <dgm:cxnLst>
    <dgm:cxn modelId="{52EF9F1C-150D-4E7B-B755-F550CFD792C2}" type="presOf" srcId="{A72DCA90-B5E3-4E63-97A2-CEFD58F08A9D}" destId="{95E18D79-2E10-47CC-A26E-CC5618273688}" srcOrd="0" destOrd="0" presId="urn:microsoft.com/office/officeart/2005/8/layout/process4"/>
    <dgm:cxn modelId="{574DD422-62FB-479C-BA3A-57D672F1CB69}" type="presOf" srcId="{A72DCA90-B5E3-4E63-97A2-CEFD58F08A9D}" destId="{5B306098-376A-48CA-B47C-E1E2BA9FFB27}" srcOrd="1" destOrd="0" presId="urn:microsoft.com/office/officeart/2005/8/layout/process4"/>
    <dgm:cxn modelId="{7441584C-B1CB-4220-A771-F2012A1EF08D}" srcId="{A72DCA90-B5E3-4E63-97A2-CEFD58F08A9D}" destId="{975D91FA-8C86-4B58-8AB5-FB5114EA468F}" srcOrd="0" destOrd="0" parTransId="{4C6E1038-CF9A-49B8-8757-A39677704BA3}" sibTransId="{DEC3E016-C9A7-4A4C-A4D7-90E3F6611D4F}"/>
    <dgm:cxn modelId="{39D6A055-C84B-4BAB-9796-D63A87182798}" type="presOf" srcId="{71725B8C-F718-4D0F-BE00-18AE25ABFD04}" destId="{BD0A65A8-C8DD-45AD-88B5-5B772AC854F7}" srcOrd="0" destOrd="0" presId="urn:microsoft.com/office/officeart/2005/8/layout/process4"/>
    <dgm:cxn modelId="{ED8393BF-DA11-41C1-9B64-9572A38EA667}" srcId="{71725B8C-F718-4D0F-BE00-18AE25ABFD04}" destId="{A72DCA90-B5E3-4E63-97A2-CEFD58F08A9D}" srcOrd="0" destOrd="0" parTransId="{F51FDC43-AF57-44EA-B4A1-18AE7651A3D6}" sibTransId="{9F243C9F-60D3-4008-9222-D39156FED7FA}"/>
    <dgm:cxn modelId="{F690C8D3-A617-4A8D-B638-B319AD612022}" type="presOf" srcId="{975D91FA-8C86-4B58-8AB5-FB5114EA468F}" destId="{12B6AAFF-0B71-415F-B094-A4E213E1C0B0}" srcOrd="0" destOrd="0" presId="urn:microsoft.com/office/officeart/2005/8/layout/process4"/>
    <dgm:cxn modelId="{3BA52DFA-BEF5-4D79-ADE8-98B5BA048582}" type="presParOf" srcId="{BD0A65A8-C8DD-45AD-88B5-5B772AC854F7}" destId="{BFD84B58-5CE5-4983-93A3-458B83AB87E5}" srcOrd="0" destOrd="0" presId="urn:microsoft.com/office/officeart/2005/8/layout/process4"/>
    <dgm:cxn modelId="{B2329861-5921-4688-AF76-AEF95FF27C6F}" type="presParOf" srcId="{BFD84B58-5CE5-4983-93A3-458B83AB87E5}" destId="{95E18D79-2E10-47CC-A26E-CC5618273688}" srcOrd="0" destOrd="0" presId="urn:microsoft.com/office/officeart/2005/8/layout/process4"/>
    <dgm:cxn modelId="{51E51D0B-BC4C-44D9-9A3E-5B7D91764510}" type="presParOf" srcId="{BFD84B58-5CE5-4983-93A3-458B83AB87E5}" destId="{5B306098-376A-48CA-B47C-E1E2BA9FFB27}" srcOrd="1" destOrd="0" presId="urn:microsoft.com/office/officeart/2005/8/layout/process4"/>
    <dgm:cxn modelId="{2ABB338E-A336-4072-B24C-FBFBC9041924}" type="presParOf" srcId="{BFD84B58-5CE5-4983-93A3-458B83AB87E5}" destId="{084A993F-7969-42D4-8E81-77B172BC7EC4}" srcOrd="2" destOrd="0" presId="urn:microsoft.com/office/officeart/2005/8/layout/process4"/>
    <dgm:cxn modelId="{4D54EEEB-45DA-40AC-879C-A2A917E88F32}" type="presParOf" srcId="{084A993F-7969-42D4-8E81-77B172BC7EC4}" destId="{12B6AAFF-0B71-415F-B094-A4E213E1C0B0}"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1725B8C-F718-4D0F-BE00-18AE25ABFD0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ru-RU"/>
        </a:p>
      </dgm:t>
    </dgm:pt>
    <dgm:pt modelId="{A72DCA90-B5E3-4E63-97A2-CEFD58F08A9D}">
      <dgm:prSet phldrT="[Text]" custT="1"/>
      <dgm:spPr/>
      <dgm:t>
        <a:bodyPr spcFirstLastPara="0" vert="horz" wrap="square" lIns="199136" tIns="199136" rIns="199136" bIns="199136" numCol="1" spcCol="1270" anchor="ctr" anchorCtr="0"/>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6</a:t>
          </a:r>
          <a:endParaRPr lang="ru-RU" sz="2800" b="1" kern="1200" dirty="0">
            <a:latin typeface="Times New Roman" panose="02020603050405020304" pitchFamily="18" charset="0"/>
            <a:ea typeface="+mn-ea"/>
            <a:cs typeface="Times New Roman" panose="02020603050405020304" pitchFamily="18" charset="0"/>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a:gradFill rotWithShape="0">
          <a:gsLst>
            <a:gs pos="83000">
              <a:schemeClr val="bg1"/>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113792" tIns="20320" rIns="113792" bIns="20320" numCol="1" spcCol="1270" anchor="ctr" anchorCtr="0"/>
        <a:lstStyle/>
        <a:p>
          <a:pPr marL="0" indent="0" algn="just">
            <a:buFont typeface="Wingdings" pitchFamily="2" charset="2"/>
            <a:buNone/>
          </a:pPr>
          <a:r>
            <a:rPr lang="tg-Cyrl-TJ" sz="1600" kern="400" dirty="0">
              <a:uFill>
                <a:solidFill>
                  <a:srgbClr val="000000"/>
                </a:solidFill>
              </a:uFill>
              <a:latin typeface="Palatino Linotype" pitchFamily="18" charset="0"/>
              <a:ea typeface="+mn-ea"/>
              <a:cs typeface="+mn-cs"/>
            </a:rPr>
            <a:t>Дар барномаҳои таълимии факултетҳои иқтисодии мактабҳои таҳсилоти олӣ ва махсуси кишвар фанни асосҳои молияи исломӣ пешбинӣ карда шавад</a:t>
          </a:r>
          <a:endParaRPr lang="ru-RU" sz="1600" kern="400" dirty="0">
            <a:uFill>
              <a:solidFill>
                <a:srgbClr val="000000"/>
              </a:solidFill>
            </a:uFill>
            <a:latin typeface="Palatino Linotype" pitchFamily="18" charset="0"/>
            <a:ea typeface="+mn-ea"/>
            <a:cs typeface="+mn-cs"/>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BD0A65A8-C8DD-45AD-88B5-5B772AC854F7}" type="pres">
      <dgm:prSet presAssocID="{71725B8C-F718-4D0F-BE00-18AE25ABFD04}" presName="Name0" presStyleCnt="0">
        <dgm:presLayoutVars>
          <dgm:dir/>
          <dgm:animLvl val="lvl"/>
          <dgm:resizeHandles val="exact"/>
        </dgm:presLayoutVars>
      </dgm:prSet>
      <dgm:spPr/>
    </dgm:pt>
    <dgm:pt modelId="{BFD84B58-5CE5-4983-93A3-458B83AB87E5}" type="pres">
      <dgm:prSet presAssocID="{A72DCA90-B5E3-4E63-97A2-CEFD58F08A9D}" presName="boxAndChildren" presStyleCnt="0"/>
      <dgm:spPr/>
    </dgm:pt>
    <dgm:pt modelId="{95E18D79-2E10-47CC-A26E-CC5618273688}" type="pres">
      <dgm:prSet presAssocID="{A72DCA90-B5E3-4E63-97A2-CEFD58F08A9D}" presName="parentTextBox" presStyleLbl="node1" presStyleIdx="0" presStyleCnt="1"/>
      <dgm:spPr/>
    </dgm:pt>
    <dgm:pt modelId="{5B306098-376A-48CA-B47C-E1E2BA9FFB27}" type="pres">
      <dgm:prSet presAssocID="{A72DCA90-B5E3-4E63-97A2-CEFD58F08A9D}" presName="entireBox" presStyleLbl="node1" presStyleIdx="0" presStyleCnt="1" custScaleX="19046" custScaleY="35417" custLinFactNeighborX="-40863" custLinFactNeighborY="-15250"/>
      <dgm:spPr>
        <a:xfrm>
          <a:off x="3549599" y="0"/>
          <a:ext cx="1670224" cy="524624"/>
        </a:xfrm>
        <a:prstGeom prst="rect">
          <a:avLst/>
        </a:prstGeom>
      </dgm:spPr>
    </dgm:pt>
    <dgm:pt modelId="{084A993F-7969-42D4-8E81-77B172BC7EC4}" type="pres">
      <dgm:prSet presAssocID="{A72DCA90-B5E3-4E63-97A2-CEFD58F08A9D}" presName="descendantBox" presStyleCnt="0"/>
      <dgm:spPr/>
    </dgm:pt>
    <dgm:pt modelId="{12B6AAFF-0B71-415F-B094-A4E213E1C0B0}" type="pres">
      <dgm:prSet presAssocID="{975D91FA-8C86-4B58-8AB5-FB5114EA468F}" presName="childTextBox" presStyleLbl="fgAccFollowNode1" presStyleIdx="0" presStyleCnt="1" custScaleY="161058" custLinFactNeighborX="210" custLinFactNeighborY="27400">
        <dgm:presLayoutVars>
          <dgm:bulletEnabled val="1"/>
        </dgm:presLayoutVars>
      </dgm:prSet>
      <dgm:spPr>
        <a:xfrm>
          <a:off x="0" y="385296"/>
          <a:ext cx="8769424" cy="1097429"/>
        </a:xfrm>
        <a:prstGeom prst="rect">
          <a:avLst/>
        </a:prstGeom>
      </dgm:spPr>
    </dgm:pt>
  </dgm:ptLst>
  <dgm:cxnLst>
    <dgm:cxn modelId="{52EF9F1C-150D-4E7B-B755-F550CFD792C2}" type="presOf" srcId="{A72DCA90-B5E3-4E63-97A2-CEFD58F08A9D}" destId="{95E18D79-2E10-47CC-A26E-CC5618273688}" srcOrd="0" destOrd="0" presId="urn:microsoft.com/office/officeart/2005/8/layout/process4"/>
    <dgm:cxn modelId="{574DD422-62FB-479C-BA3A-57D672F1CB69}" type="presOf" srcId="{A72DCA90-B5E3-4E63-97A2-CEFD58F08A9D}" destId="{5B306098-376A-48CA-B47C-E1E2BA9FFB27}" srcOrd="1" destOrd="0" presId="urn:microsoft.com/office/officeart/2005/8/layout/process4"/>
    <dgm:cxn modelId="{7441584C-B1CB-4220-A771-F2012A1EF08D}" srcId="{A72DCA90-B5E3-4E63-97A2-CEFD58F08A9D}" destId="{975D91FA-8C86-4B58-8AB5-FB5114EA468F}" srcOrd="0" destOrd="0" parTransId="{4C6E1038-CF9A-49B8-8757-A39677704BA3}" sibTransId="{DEC3E016-C9A7-4A4C-A4D7-90E3F6611D4F}"/>
    <dgm:cxn modelId="{39D6A055-C84B-4BAB-9796-D63A87182798}" type="presOf" srcId="{71725B8C-F718-4D0F-BE00-18AE25ABFD04}" destId="{BD0A65A8-C8DD-45AD-88B5-5B772AC854F7}" srcOrd="0" destOrd="0" presId="urn:microsoft.com/office/officeart/2005/8/layout/process4"/>
    <dgm:cxn modelId="{ED8393BF-DA11-41C1-9B64-9572A38EA667}" srcId="{71725B8C-F718-4D0F-BE00-18AE25ABFD04}" destId="{A72DCA90-B5E3-4E63-97A2-CEFD58F08A9D}" srcOrd="0" destOrd="0" parTransId="{F51FDC43-AF57-44EA-B4A1-18AE7651A3D6}" sibTransId="{9F243C9F-60D3-4008-9222-D39156FED7FA}"/>
    <dgm:cxn modelId="{F690C8D3-A617-4A8D-B638-B319AD612022}" type="presOf" srcId="{975D91FA-8C86-4B58-8AB5-FB5114EA468F}" destId="{12B6AAFF-0B71-415F-B094-A4E213E1C0B0}" srcOrd="0" destOrd="0" presId="urn:microsoft.com/office/officeart/2005/8/layout/process4"/>
    <dgm:cxn modelId="{3BA52DFA-BEF5-4D79-ADE8-98B5BA048582}" type="presParOf" srcId="{BD0A65A8-C8DD-45AD-88B5-5B772AC854F7}" destId="{BFD84B58-5CE5-4983-93A3-458B83AB87E5}" srcOrd="0" destOrd="0" presId="urn:microsoft.com/office/officeart/2005/8/layout/process4"/>
    <dgm:cxn modelId="{B2329861-5921-4688-AF76-AEF95FF27C6F}" type="presParOf" srcId="{BFD84B58-5CE5-4983-93A3-458B83AB87E5}" destId="{95E18D79-2E10-47CC-A26E-CC5618273688}" srcOrd="0" destOrd="0" presId="urn:microsoft.com/office/officeart/2005/8/layout/process4"/>
    <dgm:cxn modelId="{51E51D0B-BC4C-44D9-9A3E-5B7D91764510}" type="presParOf" srcId="{BFD84B58-5CE5-4983-93A3-458B83AB87E5}" destId="{5B306098-376A-48CA-B47C-E1E2BA9FFB27}" srcOrd="1" destOrd="0" presId="urn:microsoft.com/office/officeart/2005/8/layout/process4"/>
    <dgm:cxn modelId="{2ABB338E-A336-4072-B24C-FBFBC9041924}" type="presParOf" srcId="{BFD84B58-5CE5-4983-93A3-458B83AB87E5}" destId="{084A993F-7969-42D4-8E81-77B172BC7EC4}" srcOrd="2" destOrd="0" presId="urn:microsoft.com/office/officeart/2005/8/layout/process4"/>
    <dgm:cxn modelId="{4D54EEEB-45DA-40AC-879C-A2A917E88F32}" type="presParOf" srcId="{084A993F-7969-42D4-8E81-77B172BC7EC4}" destId="{12B6AAFF-0B71-415F-B094-A4E213E1C0B0}" srcOrd="0" destOrd="0" presId="urn:microsoft.com/office/officeart/2005/8/layout/process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7BDA6F-F78B-4E3B-AB42-79A56A29E409}" type="doc">
      <dgm:prSet loTypeId="urn:microsoft.com/office/officeart/2005/8/layout/chevron2" loCatId="process" qsTypeId="urn:microsoft.com/office/officeart/2005/8/quickstyle/3d2#1" qsCatId="3D" csTypeId="urn:microsoft.com/office/officeart/2005/8/colors/accent4_5" csCatId="accent4" phldr="1"/>
      <dgm:spPr/>
      <dgm:t>
        <a:bodyPr/>
        <a:lstStyle/>
        <a:p>
          <a:endParaRPr lang="ru-RU"/>
        </a:p>
      </dgm:t>
    </dgm:pt>
    <dgm:pt modelId="{28FD10C1-E331-452F-9B54-E0A0FD78FD53}">
      <dgm:prSet phldrT="[Текст]"/>
      <dgm:spPr>
        <a:gradFill rotWithShape="0">
          <a:gsLst>
            <a:gs pos="28000">
              <a:srgbClr val="336600"/>
            </a:gs>
            <a:gs pos="15000">
              <a:schemeClr val="accent4">
                <a:alpha val="90000"/>
                <a:hueOff val="0"/>
                <a:satOff val="0"/>
                <a:lumOff val="0"/>
                <a:alphaOff val="0"/>
                <a:satMod val="110000"/>
                <a:lumMod val="100000"/>
                <a:shade val="100000"/>
              </a:schemeClr>
            </a:gs>
            <a:gs pos="20000">
              <a:schemeClr val="accent4">
                <a:alpha val="90000"/>
                <a:hueOff val="0"/>
                <a:satOff val="0"/>
                <a:lumOff val="0"/>
                <a:alphaOff val="0"/>
                <a:lumMod val="99000"/>
                <a:satMod val="120000"/>
                <a:shade val="78000"/>
              </a:schemeClr>
            </a:gs>
          </a:gsLst>
        </a:gradFill>
      </dgm:spPr>
      <dgm:t>
        <a:bodyPr/>
        <a:lstStyle/>
        <a:p>
          <a:r>
            <a:rPr lang="tg-Cyrl-TJ" dirty="0"/>
            <a:t>2</a:t>
          </a:r>
          <a:endParaRPr lang="ru-RU" dirty="0"/>
        </a:p>
      </dgm:t>
    </dgm:pt>
    <dgm:pt modelId="{BBBB867A-AEC3-48EF-B6E0-7B48BE6B09F9}" type="parTrans" cxnId="{2D896B6E-344A-4AF7-AF3E-FC71A561108A}">
      <dgm:prSet/>
      <dgm:spPr/>
      <dgm:t>
        <a:bodyPr/>
        <a:lstStyle/>
        <a:p>
          <a:endParaRPr lang="ru-RU"/>
        </a:p>
      </dgm:t>
    </dgm:pt>
    <dgm:pt modelId="{17D20764-969B-474B-92DF-F79A6FD56512}" type="sibTrans" cxnId="{2D896B6E-344A-4AF7-AF3E-FC71A561108A}">
      <dgm:prSet/>
      <dgm:spPr/>
      <dgm:t>
        <a:bodyPr/>
        <a:lstStyle/>
        <a:p>
          <a:endParaRPr lang="ru-RU"/>
        </a:p>
      </dgm:t>
    </dgm:pt>
    <dgm:pt modelId="{43870370-E4AD-4FB9-8987-5B48438AD62C}">
      <dgm:prSet phldrT="[Текст]" custT="1"/>
      <dgm:spPr>
        <a:solidFill>
          <a:srgbClr val="CCF6FE">
            <a:alpha val="0"/>
          </a:srgbClr>
        </a:solidFill>
      </dgm:spPr>
      <dgm:t>
        <a:bodyPr/>
        <a:lstStyle/>
        <a:p>
          <a:pPr marL="0" indent="0" rtl="0">
            <a:buFontTx/>
            <a:buNone/>
          </a:pPr>
          <a:r>
            <a:rPr lang="tg-Cyrl-TJ" sz="2700" kern="1200" dirty="0">
              <a:solidFill>
                <a:prstClr val="black">
                  <a:hueOff val="0"/>
                  <a:satOff val="0"/>
                  <a:lumOff val="0"/>
                  <a:alphaOff val="0"/>
                </a:prstClr>
              </a:solidFill>
              <a:latin typeface="Palatino Linotype" pitchFamily="18" charset="0"/>
              <a:ea typeface="+mn-ea"/>
              <a:cs typeface="+mn-cs"/>
            </a:rPr>
            <a:t>Татбиқи бонкдории исломӣ дар Тоҷикистон</a:t>
          </a:r>
          <a:endParaRPr lang="ru-RU" sz="2700" kern="1200" dirty="0">
            <a:solidFill>
              <a:prstClr val="black">
                <a:hueOff val="0"/>
                <a:satOff val="0"/>
                <a:lumOff val="0"/>
                <a:alphaOff val="0"/>
              </a:prstClr>
            </a:solidFill>
            <a:latin typeface="Palatino Linotype" pitchFamily="18" charset="0"/>
            <a:ea typeface="+mn-ea"/>
            <a:cs typeface="+mn-cs"/>
          </a:endParaRPr>
        </a:p>
      </dgm:t>
    </dgm:pt>
    <dgm:pt modelId="{53507C66-5048-4F3D-B2CB-5CE5B6E58688}" type="parTrans" cxnId="{F3D3FE73-B0DB-4DE7-B212-CE270EF001EC}">
      <dgm:prSet/>
      <dgm:spPr/>
      <dgm:t>
        <a:bodyPr/>
        <a:lstStyle/>
        <a:p>
          <a:endParaRPr lang="ru-RU"/>
        </a:p>
      </dgm:t>
    </dgm:pt>
    <dgm:pt modelId="{EF4BB263-E559-4DEF-A21D-C82A5CF41A0A}" type="sibTrans" cxnId="{F3D3FE73-B0DB-4DE7-B212-CE270EF001EC}">
      <dgm:prSet/>
      <dgm:spPr/>
      <dgm:t>
        <a:bodyPr/>
        <a:lstStyle/>
        <a:p>
          <a:endParaRPr lang="ru-RU"/>
        </a:p>
      </dgm:t>
    </dgm:pt>
    <dgm:pt modelId="{4978FAB8-11A4-4CA4-97ED-9E79F35B962B}" type="pres">
      <dgm:prSet presAssocID="{997BDA6F-F78B-4E3B-AB42-79A56A29E409}" presName="linearFlow" presStyleCnt="0">
        <dgm:presLayoutVars>
          <dgm:dir/>
          <dgm:animLvl val="lvl"/>
          <dgm:resizeHandles val="exact"/>
        </dgm:presLayoutVars>
      </dgm:prSet>
      <dgm:spPr/>
    </dgm:pt>
    <dgm:pt modelId="{7D9E35E3-D80A-4544-9ADE-FB76EAA4B628}" type="pres">
      <dgm:prSet presAssocID="{28FD10C1-E331-452F-9B54-E0A0FD78FD53}" presName="composite" presStyleCnt="0"/>
      <dgm:spPr/>
    </dgm:pt>
    <dgm:pt modelId="{6F72FCD7-95A4-4F8B-A637-770223A4634D}" type="pres">
      <dgm:prSet presAssocID="{28FD10C1-E331-452F-9B54-E0A0FD78FD53}" presName="parentText" presStyleLbl="alignNode1" presStyleIdx="0" presStyleCnt="1" custLinFactNeighborX="-2958" custLinFactNeighborY="-4517">
        <dgm:presLayoutVars>
          <dgm:chMax val="1"/>
          <dgm:bulletEnabled val="1"/>
        </dgm:presLayoutVars>
      </dgm:prSet>
      <dgm:spPr/>
    </dgm:pt>
    <dgm:pt modelId="{D26CD3EC-6393-4CF9-AD10-7B58E072FA58}" type="pres">
      <dgm:prSet presAssocID="{28FD10C1-E331-452F-9B54-E0A0FD78FD53}" presName="descendantText" presStyleLbl="alignAcc1" presStyleIdx="0" presStyleCnt="1" custScaleX="88399" custScaleY="127795" custLinFactNeighborX="-2810" custLinFactNeighborY="6298">
        <dgm:presLayoutVars>
          <dgm:bulletEnabled val="1"/>
        </dgm:presLayoutVars>
      </dgm:prSet>
      <dgm:spPr/>
    </dgm:pt>
  </dgm:ptLst>
  <dgm:cxnLst>
    <dgm:cxn modelId="{EB2A1F44-3001-461D-ADA0-EC0937B85E66}" type="presOf" srcId="{997BDA6F-F78B-4E3B-AB42-79A56A29E409}" destId="{4978FAB8-11A4-4CA4-97ED-9E79F35B962B}" srcOrd="0" destOrd="0" presId="urn:microsoft.com/office/officeart/2005/8/layout/chevron2"/>
    <dgm:cxn modelId="{2D896B6E-344A-4AF7-AF3E-FC71A561108A}" srcId="{997BDA6F-F78B-4E3B-AB42-79A56A29E409}" destId="{28FD10C1-E331-452F-9B54-E0A0FD78FD53}" srcOrd="0" destOrd="0" parTransId="{BBBB867A-AEC3-48EF-B6E0-7B48BE6B09F9}" sibTransId="{17D20764-969B-474B-92DF-F79A6FD56512}"/>
    <dgm:cxn modelId="{F3D3FE73-B0DB-4DE7-B212-CE270EF001EC}" srcId="{28FD10C1-E331-452F-9B54-E0A0FD78FD53}" destId="{43870370-E4AD-4FB9-8987-5B48438AD62C}" srcOrd="0" destOrd="0" parTransId="{53507C66-5048-4F3D-B2CB-5CE5B6E58688}" sibTransId="{EF4BB263-E559-4DEF-A21D-C82A5CF41A0A}"/>
    <dgm:cxn modelId="{BE9E4899-8504-457D-A4BF-118DC052EC43}" type="presOf" srcId="{28FD10C1-E331-452F-9B54-E0A0FD78FD53}" destId="{6F72FCD7-95A4-4F8B-A637-770223A4634D}" srcOrd="0" destOrd="0" presId="urn:microsoft.com/office/officeart/2005/8/layout/chevron2"/>
    <dgm:cxn modelId="{A1DBE59B-5D47-417C-9A8D-8A5F40796BBF}" type="presOf" srcId="{43870370-E4AD-4FB9-8987-5B48438AD62C}" destId="{D26CD3EC-6393-4CF9-AD10-7B58E072FA58}" srcOrd="0" destOrd="0" presId="urn:microsoft.com/office/officeart/2005/8/layout/chevron2"/>
    <dgm:cxn modelId="{B6B423FF-0B51-49AC-9CB6-ACA11A339977}" type="presParOf" srcId="{4978FAB8-11A4-4CA4-97ED-9E79F35B962B}" destId="{7D9E35E3-D80A-4544-9ADE-FB76EAA4B628}" srcOrd="0" destOrd="0" presId="urn:microsoft.com/office/officeart/2005/8/layout/chevron2"/>
    <dgm:cxn modelId="{4C0BA0EF-E0B6-4EC4-9046-8820D9E7F3DD}" type="presParOf" srcId="{7D9E35E3-D80A-4544-9ADE-FB76EAA4B628}" destId="{6F72FCD7-95A4-4F8B-A637-770223A4634D}" srcOrd="0" destOrd="0" presId="urn:microsoft.com/office/officeart/2005/8/layout/chevron2"/>
    <dgm:cxn modelId="{1A92584E-AE03-4FAF-8C1B-CC45CAE41EDF}" type="presParOf" srcId="{7D9E35E3-D80A-4544-9ADE-FB76EAA4B628}" destId="{D26CD3EC-6393-4CF9-AD10-7B58E072FA58}"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97BDA6F-F78B-4E3B-AB42-79A56A29E409}" type="doc">
      <dgm:prSet loTypeId="urn:microsoft.com/office/officeart/2005/8/layout/chevron2" loCatId="process" qsTypeId="urn:microsoft.com/office/officeart/2005/8/quickstyle/3d2#1" qsCatId="3D" csTypeId="urn:microsoft.com/office/officeart/2005/8/colors/accent4_5" csCatId="accent4" phldr="1"/>
      <dgm:spPr/>
      <dgm:t>
        <a:bodyPr/>
        <a:lstStyle/>
        <a:p>
          <a:endParaRPr lang="ru-RU"/>
        </a:p>
      </dgm:t>
    </dgm:pt>
    <dgm:pt modelId="{28FD10C1-E331-452F-9B54-E0A0FD78FD53}">
      <dgm:prSet phldrT="[Текст]"/>
      <dgm:spPr>
        <a:gradFill rotWithShape="0">
          <a:gsLst>
            <a:gs pos="28000">
              <a:srgbClr val="336600"/>
            </a:gs>
            <a:gs pos="15000">
              <a:schemeClr val="accent4">
                <a:alpha val="90000"/>
                <a:hueOff val="0"/>
                <a:satOff val="0"/>
                <a:lumOff val="0"/>
                <a:alphaOff val="0"/>
                <a:satMod val="110000"/>
                <a:lumMod val="100000"/>
                <a:shade val="100000"/>
              </a:schemeClr>
            </a:gs>
            <a:gs pos="20000">
              <a:schemeClr val="accent4">
                <a:alpha val="90000"/>
                <a:hueOff val="0"/>
                <a:satOff val="0"/>
                <a:lumOff val="0"/>
                <a:alphaOff val="0"/>
                <a:lumMod val="99000"/>
                <a:satMod val="120000"/>
                <a:shade val="78000"/>
              </a:schemeClr>
            </a:gs>
          </a:gsLst>
        </a:gradFill>
      </dgm:spPr>
      <dgm:t>
        <a:bodyPr/>
        <a:lstStyle/>
        <a:p>
          <a:r>
            <a:rPr lang="tg-Cyrl-TJ" dirty="0"/>
            <a:t>3</a:t>
          </a:r>
          <a:endParaRPr lang="ru-RU" dirty="0"/>
        </a:p>
      </dgm:t>
    </dgm:pt>
    <dgm:pt modelId="{BBBB867A-AEC3-48EF-B6E0-7B48BE6B09F9}" type="parTrans" cxnId="{2D896B6E-344A-4AF7-AF3E-FC71A561108A}">
      <dgm:prSet/>
      <dgm:spPr/>
      <dgm:t>
        <a:bodyPr/>
        <a:lstStyle/>
        <a:p>
          <a:endParaRPr lang="ru-RU"/>
        </a:p>
      </dgm:t>
    </dgm:pt>
    <dgm:pt modelId="{17D20764-969B-474B-92DF-F79A6FD56512}" type="sibTrans" cxnId="{2D896B6E-344A-4AF7-AF3E-FC71A561108A}">
      <dgm:prSet/>
      <dgm:spPr/>
      <dgm:t>
        <a:bodyPr/>
        <a:lstStyle/>
        <a:p>
          <a:endParaRPr lang="ru-RU"/>
        </a:p>
      </dgm:t>
    </dgm:pt>
    <dgm:pt modelId="{43870370-E4AD-4FB9-8987-5B48438AD62C}">
      <dgm:prSet phldrT="[Текст]" custT="1"/>
      <dgm:spPr>
        <a:solidFill>
          <a:srgbClr val="CCF6FE">
            <a:alpha val="0"/>
          </a:srgbClr>
        </a:solidFill>
      </dgm:spPr>
      <dgm:t>
        <a:bodyPr/>
        <a:lstStyle/>
        <a:p>
          <a:pPr rtl="0">
            <a:buFontTx/>
            <a:buNone/>
          </a:pPr>
          <a:r>
            <a:rPr lang="tg-Cyrl-TJ" sz="2800" kern="1200" baseline="0" dirty="0">
              <a:solidFill>
                <a:prstClr val="black">
                  <a:hueOff val="0"/>
                  <a:satOff val="0"/>
                  <a:lumOff val="0"/>
                  <a:alphaOff val="0"/>
                </a:prstClr>
              </a:solidFill>
              <a:latin typeface="Palatino Linotype" pitchFamily="18" charset="0"/>
              <a:ea typeface="+mn-ea"/>
              <a:cs typeface="+mn-cs"/>
            </a:rPr>
            <a:t>Нақшаҳо</a:t>
          </a:r>
          <a:endParaRPr lang="ru-RU" sz="2800" kern="1200" baseline="0" dirty="0">
            <a:solidFill>
              <a:prstClr val="black">
                <a:hueOff val="0"/>
                <a:satOff val="0"/>
                <a:lumOff val="0"/>
                <a:alphaOff val="0"/>
              </a:prstClr>
            </a:solidFill>
            <a:latin typeface="Palatino Linotype" pitchFamily="18" charset="0"/>
            <a:ea typeface="+mn-ea"/>
            <a:cs typeface="+mn-cs"/>
          </a:endParaRPr>
        </a:p>
      </dgm:t>
    </dgm:pt>
    <dgm:pt modelId="{53507C66-5048-4F3D-B2CB-5CE5B6E58688}" type="parTrans" cxnId="{F3D3FE73-B0DB-4DE7-B212-CE270EF001EC}">
      <dgm:prSet/>
      <dgm:spPr/>
      <dgm:t>
        <a:bodyPr/>
        <a:lstStyle/>
        <a:p>
          <a:endParaRPr lang="ru-RU"/>
        </a:p>
      </dgm:t>
    </dgm:pt>
    <dgm:pt modelId="{EF4BB263-E559-4DEF-A21D-C82A5CF41A0A}" type="sibTrans" cxnId="{F3D3FE73-B0DB-4DE7-B212-CE270EF001EC}">
      <dgm:prSet/>
      <dgm:spPr/>
      <dgm:t>
        <a:bodyPr/>
        <a:lstStyle/>
        <a:p>
          <a:endParaRPr lang="ru-RU"/>
        </a:p>
      </dgm:t>
    </dgm:pt>
    <dgm:pt modelId="{4978FAB8-11A4-4CA4-97ED-9E79F35B962B}" type="pres">
      <dgm:prSet presAssocID="{997BDA6F-F78B-4E3B-AB42-79A56A29E409}" presName="linearFlow" presStyleCnt="0">
        <dgm:presLayoutVars>
          <dgm:dir/>
          <dgm:animLvl val="lvl"/>
          <dgm:resizeHandles val="exact"/>
        </dgm:presLayoutVars>
      </dgm:prSet>
      <dgm:spPr/>
    </dgm:pt>
    <dgm:pt modelId="{7D9E35E3-D80A-4544-9ADE-FB76EAA4B628}" type="pres">
      <dgm:prSet presAssocID="{28FD10C1-E331-452F-9B54-E0A0FD78FD53}" presName="composite" presStyleCnt="0"/>
      <dgm:spPr/>
    </dgm:pt>
    <dgm:pt modelId="{6F72FCD7-95A4-4F8B-A637-770223A4634D}" type="pres">
      <dgm:prSet presAssocID="{28FD10C1-E331-452F-9B54-E0A0FD78FD53}" presName="parentText" presStyleLbl="alignNode1" presStyleIdx="0" presStyleCnt="1" custLinFactNeighborX="-7336" custLinFactNeighborY="-2383">
        <dgm:presLayoutVars>
          <dgm:chMax val="1"/>
          <dgm:bulletEnabled val="1"/>
        </dgm:presLayoutVars>
      </dgm:prSet>
      <dgm:spPr/>
    </dgm:pt>
    <dgm:pt modelId="{D26CD3EC-6393-4CF9-AD10-7B58E072FA58}" type="pres">
      <dgm:prSet presAssocID="{28FD10C1-E331-452F-9B54-E0A0FD78FD53}" presName="descendantText" presStyleLbl="alignAcc1" presStyleIdx="0" presStyleCnt="1" custScaleX="86395" custScaleY="127795" custLinFactNeighborX="-1863" custLinFactNeighborY="6312">
        <dgm:presLayoutVars>
          <dgm:bulletEnabled val="1"/>
        </dgm:presLayoutVars>
      </dgm:prSet>
      <dgm:spPr/>
    </dgm:pt>
  </dgm:ptLst>
  <dgm:cxnLst>
    <dgm:cxn modelId="{EB2A1F44-3001-461D-ADA0-EC0937B85E66}" type="presOf" srcId="{997BDA6F-F78B-4E3B-AB42-79A56A29E409}" destId="{4978FAB8-11A4-4CA4-97ED-9E79F35B962B}" srcOrd="0" destOrd="0" presId="urn:microsoft.com/office/officeart/2005/8/layout/chevron2"/>
    <dgm:cxn modelId="{2D896B6E-344A-4AF7-AF3E-FC71A561108A}" srcId="{997BDA6F-F78B-4E3B-AB42-79A56A29E409}" destId="{28FD10C1-E331-452F-9B54-E0A0FD78FD53}" srcOrd="0" destOrd="0" parTransId="{BBBB867A-AEC3-48EF-B6E0-7B48BE6B09F9}" sibTransId="{17D20764-969B-474B-92DF-F79A6FD56512}"/>
    <dgm:cxn modelId="{F3D3FE73-B0DB-4DE7-B212-CE270EF001EC}" srcId="{28FD10C1-E331-452F-9B54-E0A0FD78FD53}" destId="{43870370-E4AD-4FB9-8987-5B48438AD62C}" srcOrd="0" destOrd="0" parTransId="{53507C66-5048-4F3D-B2CB-5CE5B6E58688}" sibTransId="{EF4BB263-E559-4DEF-A21D-C82A5CF41A0A}"/>
    <dgm:cxn modelId="{BE9E4899-8504-457D-A4BF-118DC052EC43}" type="presOf" srcId="{28FD10C1-E331-452F-9B54-E0A0FD78FD53}" destId="{6F72FCD7-95A4-4F8B-A637-770223A4634D}" srcOrd="0" destOrd="0" presId="urn:microsoft.com/office/officeart/2005/8/layout/chevron2"/>
    <dgm:cxn modelId="{A1DBE59B-5D47-417C-9A8D-8A5F40796BBF}" type="presOf" srcId="{43870370-E4AD-4FB9-8987-5B48438AD62C}" destId="{D26CD3EC-6393-4CF9-AD10-7B58E072FA58}" srcOrd="0" destOrd="0" presId="urn:microsoft.com/office/officeart/2005/8/layout/chevron2"/>
    <dgm:cxn modelId="{B6B423FF-0B51-49AC-9CB6-ACA11A339977}" type="presParOf" srcId="{4978FAB8-11A4-4CA4-97ED-9E79F35B962B}" destId="{7D9E35E3-D80A-4544-9ADE-FB76EAA4B628}" srcOrd="0" destOrd="0" presId="urn:microsoft.com/office/officeart/2005/8/layout/chevron2"/>
    <dgm:cxn modelId="{4C0BA0EF-E0B6-4EC4-9046-8820D9E7F3DD}" type="presParOf" srcId="{7D9E35E3-D80A-4544-9ADE-FB76EAA4B628}" destId="{6F72FCD7-95A4-4F8B-A637-770223A4634D}" srcOrd="0" destOrd="0" presId="urn:microsoft.com/office/officeart/2005/8/layout/chevron2"/>
    <dgm:cxn modelId="{1A92584E-AE03-4FAF-8C1B-CC45CAE41EDF}" type="presParOf" srcId="{7D9E35E3-D80A-4544-9ADE-FB76EAA4B628}" destId="{D26CD3EC-6393-4CF9-AD10-7B58E072FA58}"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1725B8C-F718-4D0F-BE00-18AE25ABFD04}"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ru-RU"/>
        </a:p>
      </dgm:t>
    </dgm:pt>
    <dgm:pt modelId="{A72DCA90-B5E3-4E63-97A2-CEFD58F08A9D}">
      <dgm:prSet phldrT="[Text]" custT="1"/>
      <dgm:spPr/>
      <dgm:t>
        <a:bodyPr rot="0" spcFirstLastPara="0" vertOverflow="overflow" horzOverflow="overflow" vert="horz" wrap="square" lIns="201952" tIns="0" rIns="201952" bIns="0" numCol="1" spcCol="1270" rtlCol="0" fromWordArt="0" anchor="ctr" anchorCtr="0" forceAA="0" compatLnSpc="1"/>
        <a:lstStyle/>
        <a:p>
          <a:pPr marL="0" lvl="0" indent="0" algn="l" defTabSz="1244600" rtl="0" eaLnBrk="1" latinLnBrk="0" hangingPunct="1">
            <a:lnSpc>
              <a:spcPct val="90000"/>
            </a:lnSpc>
            <a:spcBef>
              <a:spcPct val="0"/>
            </a:spcBef>
            <a:spcAft>
              <a:spcPct val="35000"/>
            </a:spcAft>
            <a:buNone/>
          </a:pPr>
          <a:r>
            <a:rPr lang="tg-Cyrl-TJ" sz="2800" kern="1200">
              <a:latin typeface="Century Gothic" panose="020B0502020202020204"/>
              <a:ea typeface="+mn-ea"/>
              <a:cs typeface="+mn-cs"/>
            </a:rPr>
            <a:t>1</a:t>
          </a:r>
          <a:endParaRPr lang="ru-RU" sz="2800" kern="1200" dirty="0">
            <a:latin typeface="Century Gothic" panose="020B0502020202020204"/>
            <a:ea typeface="+mn-ea"/>
            <a:cs typeface="+mn-cs"/>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a:ln>
          <a:noFill/>
        </a:ln>
      </dgm:spPr>
      <dgm:t>
        <a:bodyPr spcFirstLastPara="0" vert="horz" wrap="square" lIns="617543" tIns="113304" rIns="617543" bIns="113792" numCol="1" spcCol="1270" anchor="t" anchorCtr="0"/>
        <a:lstStyle/>
        <a:p>
          <a:pPr marL="0" lvl="1" indent="0" algn="just" defTabSz="706438">
            <a:lnSpc>
              <a:spcPct val="90000"/>
            </a:lnSpc>
            <a:spcBef>
              <a:spcPct val="0"/>
            </a:spcBef>
            <a:spcAft>
              <a:spcPct val="15000"/>
            </a:spcAft>
            <a:buFont typeface="Wingdings" pitchFamily="2" charset="2"/>
            <a:buNone/>
          </a:pPr>
          <a:r>
            <a:rPr lang="tg-Cyrl-TJ" sz="1600" kern="400" dirty="0">
              <a:uFill>
                <a:solidFill>
                  <a:srgbClr val="000000"/>
                </a:solidFill>
              </a:uFill>
              <a:latin typeface="Palatino Linotype" pitchFamily="18" charset="0"/>
              <a:ea typeface="+mn-ea"/>
              <a:cs typeface="Calibri"/>
            </a:rPr>
            <a:t>Идома додани таҳкими заминаи меъёрии ҳуқуқии вобаста ба танзим ва назорати ташкилотҳои қарзии исломӣ</a:t>
          </a:r>
          <a:endParaRPr lang="ru-RU" sz="1600" kern="400" dirty="0">
            <a:uFill>
              <a:solidFill>
                <a:srgbClr val="000000"/>
              </a:solidFill>
            </a:uFill>
            <a:latin typeface="Palatino Linotype" pitchFamily="18" charset="0"/>
            <a:ea typeface="+mn-ea"/>
            <a:cs typeface="Calibri"/>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B67D389E-CDCE-4F27-9CDC-5C0BD0EBC1E1}" type="pres">
      <dgm:prSet presAssocID="{71725B8C-F718-4D0F-BE00-18AE25ABFD04}" presName="linear" presStyleCnt="0">
        <dgm:presLayoutVars>
          <dgm:dir/>
          <dgm:animLvl val="lvl"/>
          <dgm:resizeHandles val="exact"/>
        </dgm:presLayoutVars>
      </dgm:prSet>
      <dgm:spPr/>
    </dgm:pt>
    <dgm:pt modelId="{1E3BF6F3-065A-4F75-8C28-F02004816632}" type="pres">
      <dgm:prSet presAssocID="{A72DCA90-B5E3-4E63-97A2-CEFD58F08A9D}" presName="parentLin" presStyleCnt="0"/>
      <dgm:spPr/>
    </dgm:pt>
    <dgm:pt modelId="{3ACDBE35-C82B-4053-82F9-E43504CA2DA6}" type="pres">
      <dgm:prSet presAssocID="{A72DCA90-B5E3-4E63-97A2-CEFD58F08A9D}" presName="parentLeftMargin" presStyleLbl="node1" presStyleIdx="0" presStyleCnt="1"/>
      <dgm:spPr/>
    </dgm:pt>
    <dgm:pt modelId="{EDB30E6C-D875-4F1F-BDFD-0BD3006F67AA}" type="pres">
      <dgm:prSet presAssocID="{A72DCA90-B5E3-4E63-97A2-CEFD58F08A9D}" presName="parentText" presStyleLbl="node1" presStyleIdx="0" presStyleCnt="1" custScaleX="10725" custScaleY="106591" custLinFactX="-462" custLinFactNeighborX="-100000" custLinFactNeighborY="-20474">
        <dgm:presLayoutVars>
          <dgm:chMax val="0"/>
          <dgm:bulletEnabled val="1"/>
        </dgm:presLayoutVars>
      </dgm:prSet>
      <dgm:spPr>
        <a:xfrm>
          <a:off x="0" y="0"/>
          <a:ext cx="579629" cy="485719"/>
        </a:xfrm>
        <a:prstGeom prst="roundRect">
          <a:avLst/>
        </a:prstGeom>
      </dgm:spPr>
    </dgm:pt>
    <dgm:pt modelId="{0BD9CC36-DC90-41C2-BDE5-AFEA17200462}" type="pres">
      <dgm:prSet presAssocID="{A72DCA90-B5E3-4E63-97A2-CEFD58F08A9D}" presName="negativeSpace" presStyleCnt="0"/>
      <dgm:spPr/>
    </dgm:pt>
    <dgm:pt modelId="{C83D7BC3-69DC-48E9-AA7B-6869DAF1C1C8}" type="pres">
      <dgm:prSet presAssocID="{A72DCA90-B5E3-4E63-97A2-CEFD58F08A9D}" presName="childText" presStyleLbl="conFgAcc1" presStyleIdx="0" presStyleCnt="1" custScaleY="109171" custLinFactY="-39028" custLinFactNeighborX="-862" custLinFactNeighborY="-100000">
        <dgm:presLayoutVars>
          <dgm:bulletEnabled val="1"/>
        </dgm:presLayoutVars>
      </dgm:prSet>
      <dgm:spPr>
        <a:xfrm>
          <a:off x="0" y="0"/>
          <a:ext cx="7632848" cy="773749"/>
        </a:xfrm>
        <a:prstGeom prst="chevron">
          <a:avLst/>
        </a:prstGeom>
      </dgm:spPr>
    </dgm:pt>
  </dgm:ptLst>
  <dgm:cxnLst>
    <dgm:cxn modelId="{18B2F328-1E82-4FA1-BCF1-E510005380EE}" type="presOf" srcId="{71725B8C-F718-4D0F-BE00-18AE25ABFD04}" destId="{B67D389E-CDCE-4F27-9CDC-5C0BD0EBC1E1}" srcOrd="0" destOrd="0" presId="urn:microsoft.com/office/officeart/2005/8/layout/list1"/>
    <dgm:cxn modelId="{7441584C-B1CB-4220-A771-F2012A1EF08D}" srcId="{A72DCA90-B5E3-4E63-97A2-CEFD58F08A9D}" destId="{975D91FA-8C86-4B58-8AB5-FB5114EA468F}" srcOrd="0" destOrd="0" parTransId="{4C6E1038-CF9A-49B8-8757-A39677704BA3}" sibTransId="{DEC3E016-C9A7-4A4C-A4D7-90E3F6611D4F}"/>
    <dgm:cxn modelId="{3750BF52-A28C-4301-BECC-A7B65B9E3B54}" type="presOf" srcId="{A72DCA90-B5E3-4E63-97A2-CEFD58F08A9D}" destId="{3ACDBE35-C82B-4053-82F9-E43504CA2DA6}" srcOrd="0" destOrd="0" presId="urn:microsoft.com/office/officeart/2005/8/layout/list1"/>
    <dgm:cxn modelId="{AE5AEF54-BFE2-4724-A357-165E1FFB1EDA}" type="presOf" srcId="{975D91FA-8C86-4B58-8AB5-FB5114EA468F}" destId="{C83D7BC3-69DC-48E9-AA7B-6869DAF1C1C8}" srcOrd="0" destOrd="0" presId="urn:microsoft.com/office/officeart/2005/8/layout/list1"/>
    <dgm:cxn modelId="{35965E56-5C86-407A-8BA9-D79CB20E7DBF}" type="presOf" srcId="{A72DCA90-B5E3-4E63-97A2-CEFD58F08A9D}" destId="{EDB30E6C-D875-4F1F-BDFD-0BD3006F67AA}" srcOrd="1" destOrd="0" presId="urn:microsoft.com/office/officeart/2005/8/layout/list1"/>
    <dgm:cxn modelId="{ED8393BF-DA11-41C1-9B64-9572A38EA667}" srcId="{71725B8C-F718-4D0F-BE00-18AE25ABFD04}" destId="{A72DCA90-B5E3-4E63-97A2-CEFD58F08A9D}" srcOrd="0" destOrd="0" parTransId="{F51FDC43-AF57-44EA-B4A1-18AE7651A3D6}" sibTransId="{9F243C9F-60D3-4008-9222-D39156FED7FA}"/>
    <dgm:cxn modelId="{505754C9-9F97-4143-97D5-37A51FA2232B}" type="presParOf" srcId="{B67D389E-CDCE-4F27-9CDC-5C0BD0EBC1E1}" destId="{1E3BF6F3-065A-4F75-8C28-F02004816632}" srcOrd="0" destOrd="0" presId="urn:microsoft.com/office/officeart/2005/8/layout/list1"/>
    <dgm:cxn modelId="{3F7028E7-C710-4D11-913A-5AE803B9A9F7}" type="presParOf" srcId="{1E3BF6F3-065A-4F75-8C28-F02004816632}" destId="{3ACDBE35-C82B-4053-82F9-E43504CA2DA6}" srcOrd="0" destOrd="0" presId="urn:microsoft.com/office/officeart/2005/8/layout/list1"/>
    <dgm:cxn modelId="{F5970537-A40E-48B7-8ECB-24C1D007AD0F}" type="presParOf" srcId="{1E3BF6F3-065A-4F75-8C28-F02004816632}" destId="{EDB30E6C-D875-4F1F-BDFD-0BD3006F67AA}" srcOrd="1" destOrd="0" presId="urn:microsoft.com/office/officeart/2005/8/layout/list1"/>
    <dgm:cxn modelId="{B394258F-2FDB-44E5-A925-AA56DCA3EDF3}" type="presParOf" srcId="{B67D389E-CDCE-4F27-9CDC-5C0BD0EBC1E1}" destId="{0BD9CC36-DC90-41C2-BDE5-AFEA17200462}" srcOrd="1" destOrd="0" presId="urn:microsoft.com/office/officeart/2005/8/layout/list1"/>
    <dgm:cxn modelId="{2B358FEB-3B33-42E7-8F9E-70F50CD62208}" type="presParOf" srcId="{B67D389E-CDCE-4F27-9CDC-5C0BD0EBC1E1}" destId="{C83D7BC3-69DC-48E9-AA7B-6869DAF1C1C8}" srcOrd="2" destOrd="0" presId="urn:microsoft.com/office/officeart/2005/8/layout/lis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725B8C-F718-4D0F-BE00-18AE25ABFD04}"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ru-RU"/>
        </a:p>
      </dgm:t>
    </dgm:pt>
    <dgm:pt modelId="{975D91FA-8C86-4B58-8AB5-FB5114EA468F}">
      <dgm:prSet custT="1"/>
      <dgm:spPr/>
      <dgm:t>
        <a:bodyPr spcFirstLastPara="0" vert="horz" wrap="square" lIns="617543" tIns="113304" rIns="617543" bIns="113792" numCol="1" spcCol="1270" anchor="t" anchorCtr="0"/>
        <a:lstStyle/>
        <a:p>
          <a:pPr marL="0" lvl="1" indent="0" algn="just" defTabSz="711200">
            <a:lnSpc>
              <a:spcPct val="90000"/>
            </a:lnSpc>
            <a:spcBef>
              <a:spcPct val="0"/>
            </a:spcBef>
            <a:spcAft>
              <a:spcPct val="15000"/>
            </a:spcAft>
            <a:buFont typeface="Wingdings" pitchFamily="2" charset="2"/>
            <a:buNone/>
          </a:pPr>
          <a:r>
            <a:rPr lang="tg-Cyrl-TJ" sz="1600" kern="400" dirty="0">
              <a:uFill>
                <a:solidFill>
                  <a:srgbClr val="000000"/>
                </a:solidFill>
              </a:uFill>
              <a:latin typeface="Palatino Linotype" pitchFamily="18" charset="0"/>
              <a:ea typeface="+mn-ea"/>
              <a:cs typeface="Calibri"/>
            </a:rPr>
            <a:t>Давом додани ҳамкорӣ бо институтҳои бонуфузи байналмилалӣ ва мушовирони байналмилалӣ</a:t>
          </a:r>
          <a:endParaRPr lang="ru-RU" sz="1600" kern="400" dirty="0">
            <a:uFill>
              <a:solidFill>
                <a:srgbClr val="000000"/>
              </a:solidFill>
            </a:uFill>
            <a:latin typeface="Palatino Linotype" pitchFamily="18" charset="0"/>
            <a:ea typeface="+mn-ea"/>
            <a:cs typeface="Calibri"/>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679D8CFA-5E0F-47D9-8CE0-F0A589171972}">
      <dgm:prSet custT="1"/>
      <dgm:spPr/>
      <dgm:t>
        <a:bodyPr spcFirstLastPara="0" vert="horz" wrap="square" lIns="617543" tIns="113304" rIns="617543" bIns="113792" numCol="1" spcCol="1270" anchor="t" anchorCtr="0"/>
        <a:lstStyle/>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dgm:t>
    </dgm:pt>
    <dgm:pt modelId="{5C166DAC-CABC-43A8-9640-BEF089D02B31}" type="parTrans" cxnId="{DB108B70-EF29-4AB4-9586-6EBFC95D9091}">
      <dgm:prSet/>
      <dgm:spPr/>
      <dgm:t>
        <a:bodyPr/>
        <a:lstStyle/>
        <a:p>
          <a:endParaRPr lang="ru-RU"/>
        </a:p>
      </dgm:t>
    </dgm:pt>
    <dgm:pt modelId="{935ACCB5-8F3C-49CC-93A6-3BB8F4674072}" type="sibTrans" cxnId="{DB108B70-EF29-4AB4-9586-6EBFC95D9091}">
      <dgm:prSet/>
      <dgm:spPr/>
      <dgm:t>
        <a:bodyPr/>
        <a:lstStyle/>
        <a:p>
          <a:endParaRPr lang="ru-RU"/>
        </a:p>
      </dgm:t>
    </dgm:pt>
    <dgm:pt modelId="{43E16862-8BF1-45D5-AABD-1986DD83320A}">
      <dgm:prSet custT="1"/>
      <dgm:spPr/>
      <dgm:t>
        <a:bodyPr spcFirstLastPara="0" vert="horz" wrap="square" lIns="617543" tIns="113304" rIns="617543" bIns="113792" numCol="1" spcCol="1270" anchor="t" anchorCtr="0"/>
        <a:lstStyle/>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dgm:t>
    </dgm:pt>
    <dgm:pt modelId="{8EA5450B-9A9D-42DD-8AB4-A144554C1142}" type="parTrans" cxnId="{13582B8C-4AA2-4F84-9568-489910F99FDE}">
      <dgm:prSet/>
      <dgm:spPr/>
      <dgm:t>
        <a:bodyPr/>
        <a:lstStyle/>
        <a:p>
          <a:endParaRPr lang="ru-RU"/>
        </a:p>
      </dgm:t>
    </dgm:pt>
    <dgm:pt modelId="{570AF059-3D4A-46BA-9A77-006866CF183C}" type="sibTrans" cxnId="{13582B8C-4AA2-4F84-9568-489910F99FDE}">
      <dgm:prSet/>
      <dgm:spPr/>
      <dgm:t>
        <a:bodyPr/>
        <a:lstStyle/>
        <a:p>
          <a:endParaRPr lang="ru-RU"/>
        </a:p>
      </dgm:t>
    </dgm:pt>
    <dgm:pt modelId="{6B9A69F9-D86F-462E-9A15-C716EC4A222A}">
      <dgm:prSet custT="1"/>
      <dgm:spPr/>
      <dgm:t>
        <a:bodyPr spcFirstLastPara="0" vert="horz" wrap="square" lIns="617543" tIns="113304" rIns="617543" bIns="113792" numCol="1" spcCol="1270" anchor="t" anchorCtr="0"/>
        <a:lstStyle/>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dgm:t>
    </dgm:pt>
    <dgm:pt modelId="{621047EF-B70C-4D6D-BECC-AFC6CB77421C}" type="parTrans" cxnId="{8070D31C-6F61-4436-A2A4-C6DA4C2C0F63}">
      <dgm:prSet/>
      <dgm:spPr/>
      <dgm:t>
        <a:bodyPr/>
        <a:lstStyle/>
        <a:p>
          <a:endParaRPr lang="ru-RU"/>
        </a:p>
      </dgm:t>
    </dgm:pt>
    <dgm:pt modelId="{8CB5873C-503F-496F-9590-5EB69C866170}" type="sibTrans" cxnId="{8070D31C-6F61-4436-A2A4-C6DA4C2C0F63}">
      <dgm:prSet/>
      <dgm:spPr/>
      <dgm:t>
        <a:bodyPr/>
        <a:lstStyle/>
        <a:p>
          <a:endParaRPr lang="ru-RU"/>
        </a:p>
      </dgm:t>
    </dgm:pt>
    <dgm:pt modelId="{A72DCA90-B5E3-4E63-97A2-CEFD58F08A9D}">
      <dgm:prSet phldrT="[Text]" custT="1"/>
      <dgm:spPr/>
      <dgm:t>
        <a:bodyPr rot="0" spcFirstLastPara="0" vertOverflow="overflow" horzOverflow="overflow" vert="horz" wrap="square" lIns="201952" tIns="0" rIns="201952" bIns="0" numCol="1" spcCol="1270" rtlCol="0" fromWordArt="0" anchor="ctr" anchorCtr="0" forceAA="0" compatLnSpc="1"/>
        <a:lstStyle/>
        <a:p>
          <a:pPr marL="0" lvl="0" indent="0" algn="l" defTabSz="1244600" rtl="0" eaLnBrk="1" latinLnBrk="0" hangingPunct="1">
            <a:lnSpc>
              <a:spcPct val="90000"/>
            </a:lnSpc>
            <a:spcBef>
              <a:spcPct val="0"/>
            </a:spcBef>
            <a:spcAft>
              <a:spcPct val="35000"/>
            </a:spcAft>
            <a:buNone/>
          </a:pPr>
          <a:r>
            <a:rPr lang="tg-Cyrl-TJ" sz="2800" kern="1200" dirty="0">
              <a:latin typeface="Century Gothic" panose="020B0502020202020204"/>
              <a:ea typeface="+mn-ea"/>
              <a:cs typeface="+mn-cs"/>
            </a:rPr>
            <a:t>2</a:t>
          </a:r>
          <a:endParaRPr lang="ru-RU" sz="2800" kern="1200" dirty="0">
            <a:latin typeface="Century Gothic" panose="020B0502020202020204"/>
            <a:ea typeface="+mn-ea"/>
            <a:cs typeface="+mn-cs"/>
          </a:endParaRPr>
        </a:p>
      </dgm:t>
    </dgm:pt>
    <dgm:pt modelId="{9F243C9F-60D3-4008-9222-D39156FED7FA}" type="sibTrans" cxnId="{ED8393BF-DA11-41C1-9B64-9572A38EA667}">
      <dgm:prSet/>
      <dgm:spPr/>
      <dgm:t>
        <a:bodyPr/>
        <a:lstStyle/>
        <a:p>
          <a:endParaRPr lang="ru-RU"/>
        </a:p>
      </dgm:t>
    </dgm:pt>
    <dgm:pt modelId="{F51FDC43-AF57-44EA-B4A1-18AE7651A3D6}" type="parTrans" cxnId="{ED8393BF-DA11-41C1-9B64-9572A38EA667}">
      <dgm:prSet/>
      <dgm:spPr/>
      <dgm:t>
        <a:bodyPr/>
        <a:lstStyle/>
        <a:p>
          <a:endParaRPr lang="ru-RU"/>
        </a:p>
      </dgm:t>
    </dgm:pt>
    <dgm:pt modelId="{B67D389E-CDCE-4F27-9CDC-5C0BD0EBC1E1}" type="pres">
      <dgm:prSet presAssocID="{71725B8C-F718-4D0F-BE00-18AE25ABFD04}" presName="linear" presStyleCnt="0">
        <dgm:presLayoutVars>
          <dgm:dir/>
          <dgm:animLvl val="lvl"/>
          <dgm:resizeHandles val="exact"/>
        </dgm:presLayoutVars>
      </dgm:prSet>
      <dgm:spPr/>
    </dgm:pt>
    <dgm:pt modelId="{1E3BF6F3-065A-4F75-8C28-F02004816632}" type="pres">
      <dgm:prSet presAssocID="{A72DCA90-B5E3-4E63-97A2-CEFD58F08A9D}" presName="parentLin" presStyleCnt="0"/>
      <dgm:spPr/>
    </dgm:pt>
    <dgm:pt modelId="{3ACDBE35-C82B-4053-82F9-E43504CA2DA6}" type="pres">
      <dgm:prSet presAssocID="{A72DCA90-B5E3-4E63-97A2-CEFD58F08A9D}" presName="parentLeftMargin" presStyleLbl="node1" presStyleIdx="0" presStyleCnt="1"/>
      <dgm:spPr/>
    </dgm:pt>
    <dgm:pt modelId="{EDB30E6C-D875-4F1F-BDFD-0BD3006F67AA}" type="pres">
      <dgm:prSet presAssocID="{A72DCA90-B5E3-4E63-97A2-CEFD58F08A9D}" presName="parentText" presStyleLbl="node1" presStyleIdx="0" presStyleCnt="1" custScaleX="10326" custScaleY="431769" custLinFactY="33917" custLinFactNeighborX="-82765" custLinFactNeighborY="100000">
        <dgm:presLayoutVars>
          <dgm:chMax val="0"/>
          <dgm:bulletEnabled val="1"/>
        </dgm:presLayoutVars>
      </dgm:prSet>
      <dgm:spPr>
        <a:xfrm>
          <a:off x="0" y="102579"/>
          <a:ext cx="590565" cy="395430"/>
        </a:xfrm>
        <a:prstGeom prst="roundRect">
          <a:avLst/>
        </a:prstGeom>
      </dgm:spPr>
    </dgm:pt>
    <dgm:pt modelId="{0BD9CC36-DC90-41C2-BDE5-AFEA17200462}" type="pres">
      <dgm:prSet presAssocID="{A72DCA90-B5E3-4E63-97A2-CEFD58F08A9D}" presName="negativeSpace" presStyleCnt="0"/>
      <dgm:spPr/>
    </dgm:pt>
    <dgm:pt modelId="{C83D7BC3-69DC-48E9-AA7B-6869DAF1C1C8}" type="pres">
      <dgm:prSet presAssocID="{A72DCA90-B5E3-4E63-97A2-CEFD58F08A9D}" presName="childText" presStyleLbl="conFgAcc1" presStyleIdx="0" presStyleCnt="1" custScaleY="2000000" custLinFactY="-200000" custLinFactNeighborX="926" custLinFactNeighborY="-204931">
        <dgm:presLayoutVars>
          <dgm:bulletEnabled val="1"/>
        </dgm:presLayoutVars>
      </dgm:prSet>
      <dgm:spPr>
        <a:xfrm>
          <a:off x="0" y="207931"/>
          <a:ext cx="7776864" cy="573422"/>
        </a:xfrm>
        <a:prstGeom prst="chevron">
          <a:avLst/>
        </a:prstGeom>
      </dgm:spPr>
    </dgm:pt>
  </dgm:ptLst>
  <dgm:cxnLst>
    <dgm:cxn modelId="{8070D31C-6F61-4436-A2A4-C6DA4C2C0F63}" srcId="{A72DCA90-B5E3-4E63-97A2-CEFD58F08A9D}" destId="{6B9A69F9-D86F-462E-9A15-C716EC4A222A}" srcOrd="1" destOrd="0" parTransId="{621047EF-B70C-4D6D-BECC-AFC6CB77421C}" sibTransId="{8CB5873C-503F-496F-9590-5EB69C866170}"/>
    <dgm:cxn modelId="{18B2F328-1E82-4FA1-BCF1-E510005380EE}" type="presOf" srcId="{71725B8C-F718-4D0F-BE00-18AE25ABFD04}" destId="{B67D389E-CDCE-4F27-9CDC-5C0BD0EBC1E1}" srcOrd="0" destOrd="0" presId="urn:microsoft.com/office/officeart/2005/8/layout/list1"/>
    <dgm:cxn modelId="{2CE38F63-35E9-46AE-B252-4D74FAD639F0}" type="presOf" srcId="{43E16862-8BF1-45D5-AABD-1986DD83320A}" destId="{C83D7BC3-69DC-48E9-AA7B-6869DAF1C1C8}" srcOrd="0" destOrd="2" presId="urn:microsoft.com/office/officeart/2005/8/layout/list1"/>
    <dgm:cxn modelId="{7441584C-B1CB-4220-A771-F2012A1EF08D}" srcId="{A72DCA90-B5E3-4E63-97A2-CEFD58F08A9D}" destId="{975D91FA-8C86-4B58-8AB5-FB5114EA468F}" srcOrd="0" destOrd="0" parTransId="{4C6E1038-CF9A-49B8-8757-A39677704BA3}" sibTransId="{DEC3E016-C9A7-4A4C-A4D7-90E3F6611D4F}"/>
    <dgm:cxn modelId="{DB108B70-EF29-4AB4-9586-6EBFC95D9091}" srcId="{A72DCA90-B5E3-4E63-97A2-CEFD58F08A9D}" destId="{679D8CFA-5E0F-47D9-8CE0-F0A589171972}" srcOrd="3" destOrd="0" parTransId="{5C166DAC-CABC-43A8-9640-BEF089D02B31}" sibTransId="{935ACCB5-8F3C-49CC-93A6-3BB8F4674072}"/>
    <dgm:cxn modelId="{3750BF52-A28C-4301-BECC-A7B65B9E3B54}" type="presOf" srcId="{A72DCA90-B5E3-4E63-97A2-CEFD58F08A9D}" destId="{3ACDBE35-C82B-4053-82F9-E43504CA2DA6}" srcOrd="0" destOrd="0" presId="urn:microsoft.com/office/officeart/2005/8/layout/list1"/>
    <dgm:cxn modelId="{AE5AEF54-BFE2-4724-A357-165E1FFB1EDA}" type="presOf" srcId="{975D91FA-8C86-4B58-8AB5-FB5114EA468F}" destId="{C83D7BC3-69DC-48E9-AA7B-6869DAF1C1C8}" srcOrd="0" destOrd="0" presId="urn:microsoft.com/office/officeart/2005/8/layout/list1"/>
    <dgm:cxn modelId="{35965E56-5C86-407A-8BA9-D79CB20E7DBF}" type="presOf" srcId="{A72DCA90-B5E3-4E63-97A2-CEFD58F08A9D}" destId="{EDB30E6C-D875-4F1F-BDFD-0BD3006F67AA}" srcOrd="1" destOrd="0" presId="urn:microsoft.com/office/officeart/2005/8/layout/list1"/>
    <dgm:cxn modelId="{13582B8C-4AA2-4F84-9568-489910F99FDE}" srcId="{A72DCA90-B5E3-4E63-97A2-CEFD58F08A9D}" destId="{43E16862-8BF1-45D5-AABD-1986DD83320A}" srcOrd="2" destOrd="0" parTransId="{8EA5450B-9A9D-42DD-8AB4-A144554C1142}" sibTransId="{570AF059-3D4A-46BA-9A77-006866CF183C}"/>
    <dgm:cxn modelId="{ED8393BF-DA11-41C1-9B64-9572A38EA667}" srcId="{71725B8C-F718-4D0F-BE00-18AE25ABFD04}" destId="{A72DCA90-B5E3-4E63-97A2-CEFD58F08A9D}" srcOrd="0" destOrd="0" parTransId="{F51FDC43-AF57-44EA-B4A1-18AE7651A3D6}" sibTransId="{9F243C9F-60D3-4008-9222-D39156FED7FA}"/>
    <dgm:cxn modelId="{7AA65ECA-7385-46BF-89A2-9A2B1A2B7173}" type="presOf" srcId="{6B9A69F9-D86F-462E-9A15-C716EC4A222A}" destId="{C83D7BC3-69DC-48E9-AA7B-6869DAF1C1C8}" srcOrd="0" destOrd="1" presId="urn:microsoft.com/office/officeart/2005/8/layout/list1"/>
    <dgm:cxn modelId="{22B716CB-5E4C-44BE-906F-EDA5A2FD448D}" type="presOf" srcId="{679D8CFA-5E0F-47D9-8CE0-F0A589171972}" destId="{C83D7BC3-69DC-48E9-AA7B-6869DAF1C1C8}" srcOrd="0" destOrd="3" presId="urn:microsoft.com/office/officeart/2005/8/layout/list1"/>
    <dgm:cxn modelId="{505754C9-9F97-4143-97D5-37A51FA2232B}" type="presParOf" srcId="{B67D389E-CDCE-4F27-9CDC-5C0BD0EBC1E1}" destId="{1E3BF6F3-065A-4F75-8C28-F02004816632}" srcOrd="0" destOrd="0" presId="urn:microsoft.com/office/officeart/2005/8/layout/list1"/>
    <dgm:cxn modelId="{3F7028E7-C710-4D11-913A-5AE803B9A9F7}" type="presParOf" srcId="{1E3BF6F3-065A-4F75-8C28-F02004816632}" destId="{3ACDBE35-C82B-4053-82F9-E43504CA2DA6}" srcOrd="0" destOrd="0" presId="urn:microsoft.com/office/officeart/2005/8/layout/list1"/>
    <dgm:cxn modelId="{F5970537-A40E-48B7-8ECB-24C1D007AD0F}" type="presParOf" srcId="{1E3BF6F3-065A-4F75-8C28-F02004816632}" destId="{EDB30E6C-D875-4F1F-BDFD-0BD3006F67AA}" srcOrd="1" destOrd="0" presId="urn:microsoft.com/office/officeart/2005/8/layout/list1"/>
    <dgm:cxn modelId="{B394258F-2FDB-44E5-A925-AA56DCA3EDF3}" type="presParOf" srcId="{B67D389E-CDCE-4F27-9CDC-5C0BD0EBC1E1}" destId="{0BD9CC36-DC90-41C2-BDE5-AFEA17200462}" srcOrd="1" destOrd="0" presId="urn:microsoft.com/office/officeart/2005/8/layout/list1"/>
    <dgm:cxn modelId="{2B358FEB-3B33-42E7-8F9E-70F50CD62208}" type="presParOf" srcId="{B67D389E-CDCE-4F27-9CDC-5C0BD0EBC1E1}" destId="{C83D7BC3-69DC-48E9-AA7B-6869DAF1C1C8}"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725B8C-F718-4D0F-BE00-18AE25ABFD04}"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ru-RU"/>
        </a:p>
      </dgm:t>
    </dgm:pt>
    <dgm:pt modelId="{A72DCA90-B5E3-4E63-97A2-CEFD58F08A9D}">
      <dgm:prSet phldrT="[Text]" custT="1"/>
      <dgm:spPr/>
      <dgm:t>
        <a:bodyPr rot="0" spcFirstLastPara="0" vertOverflow="overflow" horzOverflow="overflow" vert="horz" wrap="square" lIns="201952" tIns="0" rIns="201952" bIns="0" numCol="1" spcCol="1270" rtlCol="0" fromWordArt="0" anchor="ctr" anchorCtr="0" forceAA="0" compatLnSpc="1"/>
        <a:lstStyle/>
        <a:p>
          <a:pPr marL="0" lvl="0" indent="0" algn="l" defTabSz="1244600" rtl="0" eaLnBrk="1" latinLnBrk="0" hangingPunct="1">
            <a:lnSpc>
              <a:spcPct val="90000"/>
            </a:lnSpc>
            <a:spcBef>
              <a:spcPct val="0"/>
            </a:spcBef>
            <a:spcAft>
              <a:spcPct val="35000"/>
            </a:spcAft>
            <a:buNone/>
          </a:pPr>
          <a:r>
            <a:rPr lang="tg-Cyrl-TJ" sz="2800" kern="1200">
              <a:latin typeface="Century Gothic" panose="020B0502020202020204"/>
              <a:ea typeface="+mn-ea"/>
              <a:cs typeface="+mn-cs"/>
            </a:rPr>
            <a:t>3</a:t>
          </a:r>
          <a:endParaRPr lang="ru-RU" sz="2800" kern="1200" dirty="0">
            <a:latin typeface="Century Gothic" panose="020B0502020202020204"/>
            <a:ea typeface="+mn-ea"/>
            <a:cs typeface="+mn-cs"/>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dgm:t>
        <a:bodyPr/>
        <a:lstStyle/>
        <a:p>
          <a:pPr marL="0" lvl="1" indent="0" algn="just" defTabSz="711200">
            <a:lnSpc>
              <a:spcPct val="90000"/>
            </a:lnSpc>
            <a:spcBef>
              <a:spcPct val="0"/>
            </a:spcBef>
            <a:spcAft>
              <a:spcPct val="15000"/>
            </a:spcAft>
            <a:buFont typeface="Wingdings" pitchFamily="2" charset="2"/>
            <a:buNone/>
          </a:pPr>
          <a:r>
            <a:rPr lang="tg-Cyrl-TJ" sz="1600" kern="400" dirty="0">
              <a:uFill>
                <a:solidFill>
                  <a:srgbClr val="000000"/>
                </a:solidFill>
              </a:uFill>
              <a:latin typeface="Palatino Linotype" pitchFamily="18" charset="0"/>
              <a:ea typeface="+mn-ea"/>
              <a:cs typeface="Calibri"/>
            </a:rPr>
            <a:t>Баланд бардоштани тахассуси кормандони Бонки миллии Тоҷикистон дар ин самт</a:t>
          </a:r>
          <a:endParaRPr lang="ru-RU" sz="1600" kern="400" dirty="0">
            <a:uFill>
              <a:solidFill>
                <a:srgbClr val="000000"/>
              </a:solidFill>
            </a:uFill>
            <a:latin typeface="Palatino Linotype" pitchFamily="18" charset="0"/>
            <a:ea typeface="+mn-ea"/>
            <a:cs typeface="Calibri"/>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679D8CFA-5E0F-47D9-8CE0-F0A589171972}">
      <dgm:prSet custT="1"/>
      <dgm:spPr/>
      <dgm:t>
        <a:bodyPr/>
        <a:lstStyle/>
        <a:p>
          <a:pPr marL="0" lvl="1" indent="0" algn="l" defTabSz="711200">
            <a:lnSpc>
              <a:spcPct val="90000"/>
            </a:lnSpc>
            <a:spcBef>
              <a:spcPct val="0"/>
            </a:spcBef>
            <a:spcAft>
              <a:spcPct val="15000"/>
            </a:spcAft>
            <a:buFont typeface="Wingdings" pitchFamily="2" charset="2"/>
            <a:buNone/>
          </a:pPr>
          <a:endParaRPr lang="ru-RU" sz="1600" kern="400" baseline="0" dirty="0"/>
        </a:p>
      </dgm:t>
    </dgm:pt>
    <dgm:pt modelId="{5C166DAC-CABC-43A8-9640-BEF089D02B31}" type="parTrans" cxnId="{DB108B70-EF29-4AB4-9586-6EBFC95D9091}">
      <dgm:prSet/>
      <dgm:spPr/>
      <dgm:t>
        <a:bodyPr/>
        <a:lstStyle/>
        <a:p>
          <a:endParaRPr lang="ru-RU"/>
        </a:p>
      </dgm:t>
    </dgm:pt>
    <dgm:pt modelId="{935ACCB5-8F3C-49CC-93A6-3BB8F4674072}" type="sibTrans" cxnId="{DB108B70-EF29-4AB4-9586-6EBFC95D9091}">
      <dgm:prSet/>
      <dgm:spPr/>
      <dgm:t>
        <a:bodyPr/>
        <a:lstStyle/>
        <a:p>
          <a:endParaRPr lang="ru-RU"/>
        </a:p>
      </dgm:t>
    </dgm:pt>
    <dgm:pt modelId="{43E16862-8BF1-45D5-AABD-1986DD83320A}">
      <dgm:prSet custT="1"/>
      <dgm:spPr/>
      <dgm:t>
        <a:bodyPr/>
        <a:lstStyle/>
        <a:p>
          <a:pPr marL="0" lvl="1" indent="0" algn="l" defTabSz="711200">
            <a:lnSpc>
              <a:spcPct val="90000"/>
            </a:lnSpc>
            <a:spcBef>
              <a:spcPct val="0"/>
            </a:spcBef>
            <a:spcAft>
              <a:spcPct val="15000"/>
            </a:spcAft>
            <a:buFont typeface="Wingdings" pitchFamily="2" charset="2"/>
            <a:buNone/>
          </a:pPr>
          <a:endParaRPr lang="ru-RU" sz="1600" kern="400" baseline="0" dirty="0">
            <a:solidFill>
              <a:prstClr val="black">
                <a:hueOff val="0"/>
                <a:satOff val="0"/>
                <a:lumOff val="0"/>
                <a:alphaOff val="0"/>
              </a:prstClr>
            </a:solidFill>
            <a:uFill>
              <a:solidFill>
                <a:srgbClr val="000000"/>
              </a:solidFill>
            </a:uFill>
            <a:latin typeface="Palatino Linotype" pitchFamily="18" charset="0"/>
            <a:ea typeface="+mn-ea"/>
            <a:cs typeface="Calibri"/>
          </a:endParaRPr>
        </a:p>
      </dgm:t>
    </dgm:pt>
    <dgm:pt modelId="{8EA5450B-9A9D-42DD-8AB4-A144554C1142}" type="parTrans" cxnId="{13582B8C-4AA2-4F84-9568-489910F99FDE}">
      <dgm:prSet/>
      <dgm:spPr/>
      <dgm:t>
        <a:bodyPr/>
        <a:lstStyle/>
        <a:p>
          <a:endParaRPr lang="ru-RU"/>
        </a:p>
      </dgm:t>
    </dgm:pt>
    <dgm:pt modelId="{570AF059-3D4A-46BA-9A77-006866CF183C}" type="sibTrans" cxnId="{13582B8C-4AA2-4F84-9568-489910F99FDE}">
      <dgm:prSet/>
      <dgm:spPr/>
      <dgm:t>
        <a:bodyPr/>
        <a:lstStyle/>
        <a:p>
          <a:endParaRPr lang="ru-RU"/>
        </a:p>
      </dgm:t>
    </dgm:pt>
    <dgm:pt modelId="{6B9A69F9-D86F-462E-9A15-C716EC4A222A}">
      <dgm:prSet custT="1"/>
      <dgm:spPr/>
      <dgm:t>
        <a:bodyPr/>
        <a:lstStyle/>
        <a:p>
          <a:pPr marL="0" lvl="1" indent="0" algn="l" defTabSz="711200">
            <a:lnSpc>
              <a:spcPct val="90000"/>
            </a:lnSpc>
            <a:spcBef>
              <a:spcPct val="0"/>
            </a:spcBef>
            <a:spcAft>
              <a:spcPct val="15000"/>
            </a:spcAft>
            <a:buFont typeface="Wingdings" pitchFamily="2" charset="2"/>
            <a:buNone/>
          </a:pPr>
          <a:endParaRPr lang="ru-RU" sz="1600" kern="400" baseline="0" dirty="0">
            <a:solidFill>
              <a:prstClr val="black">
                <a:hueOff val="0"/>
                <a:satOff val="0"/>
                <a:lumOff val="0"/>
                <a:alphaOff val="0"/>
              </a:prstClr>
            </a:solidFill>
            <a:uFill>
              <a:solidFill>
                <a:srgbClr val="000000"/>
              </a:solidFill>
            </a:uFill>
            <a:latin typeface="Palatino Linotype" pitchFamily="18" charset="0"/>
            <a:ea typeface="+mn-ea"/>
            <a:cs typeface="Calibri"/>
          </a:endParaRPr>
        </a:p>
      </dgm:t>
    </dgm:pt>
    <dgm:pt modelId="{621047EF-B70C-4D6D-BECC-AFC6CB77421C}" type="parTrans" cxnId="{8070D31C-6F61-4436-A2A4-C6DA4C2C0F63}">
      <dgm:prSet/>
      <dgm:spPr/>
      <dgm:t>
        <a:bodyPr/>
        <a:lstStyle/>
        <a:p>
          <a:endParaRPr lang="ru-RU"/>
        </a:p>
      </dgm:t>
    </dgm:pt>
    <dgm:pt modelId="{8CB5873C-503F-496F-9590-5EB69C866170}" type="sibTrans" cxnId="{8070D31C-6F61-4436-A2A4-C6DA4C2C0F63}">
      <dgm:prSet/>
      <dgm:spPr/>
      <dgm:t>
        <a:bodyPr/>
        <a:lstStyle/>
        <a:p>
          <a:endParaRPr lang="ru-RU"/>
        </a:p>
      </dgm:t>
    </dgm:pt>
    <dgm:pt modelId="{B67D389E-CDCE-4F27-9CDC-5C0BD0EBC1E1}" type="pres">
      <dgm:prSet presAssocID="{71725B8C-F718-4D0F-BE00-18AE25ABFD04}" presName="linear" presStyleCnt="0">
        <dgm:presLayoutVars>
          <dgm:dir/>
          <dgm:animLvl val="lvl"/>
          <dgm:resizeHandles val="exact"/>
        </dgm:presLayoutVars>
      </dgm:prSet>
      <dgm:spPr/>
    </dgm:pt>
    <dgm:pt modelId="{1E3BF6F3-065A-4F75-8C28-F02004816632}" type="pres">
      <dgm:prSet presAssocID="{A72DCA90-B5E3-4E63-97A2-CEFD58F08A9D}" presName="parentLin" presStyleCnt="0"/>
      <dgm:spPr/>
    </dgm:pt>
    <dgm:pt modelId="{3ACDBE35-C82B-4053-82F9-E43504CA2DA6}" type="pres">
      <dgm:prSet presAssocID="{A72DCA90-B5E3-4E63-97A2-CEFD58F08A9D}" presName="parentLeftMargin" presStyleLbl="node1" presStyleIdx="0" presStyleCnt="1"/>
      <dgm:spPr/>
    </dgm:pt>
    <dgm:pt modelId="{EDB30E6C-D875-4F1F-BDFD-0BD3006F67AA}" type="pres">
      <dgm:prSet presAssocID="{A72DCA90-B5E3-4E63-97A2-CEFD58F08A9D}" presName="parentText" presStyleLbl="node1" presStyleIdx="0" presStyleCnt="1" custScaleX="10859" custScaleY="366248" custLinFactX="-647" custLinFactY="100000" custLinFactNeighborX="-100000" custLinFactNeighborY="168572">
        <dgm:presLayoutVars>
          <dgm:chMax val="0"/>
          <dgm:bulletEnabled val="1"/>
        </dgm:presLayoutVars>
      </dgm:prSet>
      <dgm:spPr>
        <a:xfrm>
          <a:off x="0" y="263678"/>
          <a:ext cx="590565" cy="358629"/>
        </a:xfrm>
        <a:prstGeom prst="roundRect">
          <a:avLst/>
        </a:prstGeom>
      </dgm:spPr>
    </dgm:pt>
    <dgm:pt modelId="{0BD9CC36-DC90-41C2-BDE5-AFEA17200462}" type="pres">
      <dgm:prSet presAssocID="{A72DCA90-B5E3-4E63-97A2-CEFD58F08A9D}" presName="negativeSpace" presStyleCnt="0"/>
      <dgm:spPr/>
    </dgm:pt>
    <dgm:pt modelId="{C83D7BC3-69DC-48E9-AA7B-6869DAF1C1C8}" type="pres">
      <dgm:prSet presAssocID="{A72DCA90-B5E3-4E63-97A2-CEFD58F08A9D}" presName="childText" presStyleLbl="conFgAcc1" presStyleIdx="0" presStyleCnt="1" custScaleY="2000000" custLinFactY="1100000" custLinFactNeighborX="-100" custLinFactNeighborY="1133609">
        <dgm:presLayoutVars>
          <dgm:bulletEnabled val="1"/>
        </dgm:presLayoutVars>
      </dgm:prSet>
      <dgm:spPr>
        <a:prstGeom prst="chevron">
          <a:avLst/>
        </a:prstGeom>
      </dgm:spPr>
    </dgm:pt>
  </dgm:ptLst>
  <dgm:cxnLst>
    <dgm:cxn modelId="{8070D31C-6F61-4436-A2A4-C6DA4C2C0F63}" srcId="{A72DCA90-B5E3-4E63-97A2-CEFD58F08A9D}" destId="{6B9A69F9-D86F-462E-9A15-C716EC4A222A}" srcOrd="1" destOrd="0" parTransId="{621047EF-B70C-4D6D-BECC-AFC6CB77421C}" sibTransId="{8CB5873C-503F-496F-9590-5EB69C866170}"/>
    <dgm:cxn modelId="{18B2F328-1E82-4FA1-BCF1-E510005380EE}" type="presOf" srcId="{71725B8C-F718-4D0F-BE00-18AE25ABFD04}" destId="{B67D389E-CDCE-4F27-9CDC-5C0BD0EBC1E1}" srcOrd="0" destOrd="0" presId="urn:microsoft.com/office/officeart/2005/8/layout/list1"/>
    <dgm:cxn modelId="{2CE38F63-35E9-46AE-B252-4D74FAD639F0}" type="presOf" srcId="{43E16862-8BF1-45D5-AABD-1986DD83320A}" destId="{C83D7BC3-69DC-48E9-AA7B-6869DAF1C1C8}" srcOrd="0" destOrd="2" presId="urn:microsoft.com/office/officeart/2005/8/layout/list1"/>
    <dgm:cxn modelId="{7441584C-B1CB-4220-A771-F2012A1EF08D}" srcId="{A72DCA90-B5E3-4E63-97A2-CEFD58F08A9D}" destId="{975D91FA-8C86-4B58-8AB5-FB5114EA468F}" srcOrd="0" destOrd="0" parTransId="{4C6E1038-CF9A-49B8-8757-A39677704BA3}" sibTransId="{DEC3E016-C9A7-4A4C-A4D7-90E3F6611D4F}"/>
    <dgm:cxn modelId="{DB108B70-EF29-4AB4-9586-6EBFC95D9091}" srcId="{A72DCA90-B5E3-4E63-97A2-CEFD58F08A9D}" destId="{679D8CFA-5E0F-47D9-8CE0-F0A589171972}" srcOrd="3" destOrd="0" parTransId="{5C166DAC-CABC-43A8-9640-BEF089D02B31}" sibTransId="{935ACCB5-8F3C-49CC-93A6-3BB8F4674072}"/>
    <dgm:cxn modelId="{3750BF52-A28C-4301-BECC-A7B65B9E3B54}" type="presOf" srcId="{A72DCA90-B5E3-4E63-97A2-CEFD58F08A9D}" destId="{3ACDBE35-C82B-4053-82F9-E43504CA2DA6}" srcOrd="0" destOrd="0" presId="urn:microsoft.com/office/officeart/2005/8/layout/list1"/>
    <dgm:cxn modelId="{AE5AEF54-BFE2-4724-A357-165E1FFB1EDA}" type="presOf" srcId="{975D91FA-8C86-4B58-8AB5-FB5114EA468F}" destId="{C83D7BC3-69DC-48E9-AA7B-6869DAF1C1C8}" srcOrd="0" destOrd="0" presId="urn:microsoft.com/office/officeart/2005/8/layout/list1"/>
    <dgm:cxn modelId="{35965E56-5C86-407A-8BA9-D79CB20E7DBF}" type="presOf" srcId="{A72DCA90-B5E3-4E63-97A2-CEFD58F08A9D}" destId="{EDB30E6C-D875-4F1F-BDFD-0BD3006F67AA}" srcOrd="1" destOrd="0" presId="urn:microsoft.com/office/officeart/2005/8/layout/list1"/>
    <dgm:cxn modelId="{13582B8C-4AA2-4F84-9568-489910F99FDE}" srcId="{A72DCA90-B5E3-4E63-97A2-CEFD58F08A9D}" destId="{43E16862-8BF1-45D5-AABD-1986DD83320A}" srcOrd="2" destOrd="0" parTransId="{8EA5450B-9A9D-42DD-8AB4-A144554C1142}" sibTransId="{570AF059-3D4A-46BA-9A77-006866CF183C}"/>
    <dgm:cxn modelId="{ED8393BF-DA11-41C1-9B64-9572A38EA667}" srcId="{71725B8C-F718-4D0F-BE00-18AE25ABFD04}" destId="{A72DCA90-B5E3-4E63-97A2-CEFD58F08A9D}" srcOrd="0" destOrd="0" parTransId="{F51FDC43-AF57-44EA-B4A1-18AE7651A3D6}" sibTransId="{9F243C9F-60D3-4008-9222-D39156FED7FA}"/>
    <dgm:cxn modelId="{7AA65ECA-7385-46BF-89A2-9A2B1A2B7173}" type="presOf" srcId="{6B9A69F9-D86F-462E-9A15-C716EC4A222A}" destId="{C83D7BC3-69DC-48E9-AA7B-6869DAF1C1C8}" srcOrd="0" destOrd="1" presId="urn:microsoft.com/office/officeart/2005/8/layout/list1"/>
    <dgm:cxn modelId="{22B716CB-5E4C-44BE-906F-EDA5A2FD448D}" type="presOf" srcId="{679D8CFA-5E0F-47D9-8CE0-F0A589171972}" destId="{C83D7BC3-69DC-48E9-AA7B-6869DAF1C1C8}" srcOrd="0" destOrd="3" presId="urn:microsoft.com/office/officeart/2005/8/layout/list1"/>
    <dgm:cxn modelId="{505754C9-9F97-4143-97D5-37A51FA2232B}" type="presParOf" srcId="{B67D389E-CDCE-4F27-9CDC-5C0BD0EBC1E1}" destId="{1E3BF6F3-065A-4F75-8C28-F02004816632}" srcOrd="0" destOrd="0" presId="urn:microsoft.com/office/officeart/2005/8/layout/list1"/>
    <dgm:cxn modelId="{3F7028E7-C710-4D11-913A-5AE803B9A9F7}" type="presParOf" srcId="{1E3BF6F3-065A-4F75-8C28-F02004816632}" destId="{3ACDBE35-C82B-4053-82F9-E43504CA2DA6}" srcOrd="0" destOrd="0" presId="urn:microsoft.com/office/officeart/2005/8/layout/list1"/>
    <dgm:cxn modelId="{F5970537-A40E-48B7-8ECB-24C1D007AD0F}" type="presParOf" srcId="{1E3BF6F3-065A-4F75-8C28-F02004816632}" destId="{EDB30E6C-D875-4F1F-BDFD-0BD3006F67AA}" srcOrd="1" destOrd="0" presId="urn:microsoft.com/office/officeart/2005/8/layout/list1"/>
    <dgm:cxn modelId="{B394258F-2FDB-44E5-A925-AA56DCA3EDF3}" type="presParOf" srcId="{B67D389E-CDCE-4F27-9CDC-5C0BD0EBC1E1}" destId="{0BD9CC36-DC90-41C2-BDE5-AFEA17200462}" srcOrd="1" destOrd="0" presId="urn:microsoft.com/office/officeart/2005/8/layout/list1"/>
    <dgm:cxn modelId="{2B358FEB-3B33-42E7-8F9E-70F50CD62208}" type="presParOf" srcId="{B67D389E-CDCE-4F27-9CDC-5C0BD0EBC1E1}" destId="{C83D7BC3-69DC-48E9-AA7B-6869DAF1C1C8}" srcOrd="2"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725B8C-F718-4D0F-BE00-18AE25ABFD04}"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ru-RU"/>
        </a:p>
      </dgm:t>
    </dgm:pt>
    <dgm:pt modelId="{A72DCA90-B5E3-4E63-97A2-CEFD58F08A9D}">
      <dgm:prSet phldrT="[Text]" custT="1"/>
      <dgm:spPr/>
      <dgm:t>
        <a:bodyPr spcFirstLastPara="0" vert="horz" wrap="square" lIns="201952" tIns="0" rIns="201952" bIns="0" numCol="1" spcCol="1270" anchor="ctr" anchorCtr="0"/>
        <a:lstStyle/>
        <a:p>
          <a:pPr marL="0" lvl="0" indent="0" algn="l" defTabSz="1244600">
            <a:lnSpc>
              <a:spcPct val="90000"/>
            </a:lnSpc>
            <a:spcBef>
              <a:spcPct val="0"/>
            </a:spcBef>
            <a:spcAft>
              <a:spcPct val="35000"/>
            </a:spcAft>
            <a:buNone/>
          </a:pPr>
          <a:r>
            <a:rPr lang="tg-Cyrl-TJ" sz="2800" kern="1200" dirty="0">
              <a:latin typeface="Century Gothic" panose="020B0502020202020204"/>
              <a:ea typeface="+mn-ea"/>
              <a:cs typeface="+mn-cs"/>
            </a:rPr>
            <a:t>4</a:t>
          </a:r>
          <a:endParaRPr lang="ru-RU" sz="2800" kern="1200" dirty="0">
            <a:latin typeface="Century Gothic" panose="020B0502020202020204"/>
            <a:ea typeface="+mn-ea"/>
            <a:cs typeface="+mn-cs"/>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dgm:t>
        <a:bodyPr spcFirstLastPara="0" vert="horz" wrap="square" lIns="617543" tIns="113304" rIns="617543" bIns="113792" numCol="1" spcCol="1270" anchor="t" anchorCtr="0"/>
        <a:lstStyle/>
        <a:p>
          <a:pPr marL="0" lvl="1" indent="0" algn="just" defTabSz="711200">
            <a:lnSpc>
              <a:spcPct val="90000"/>
            </a:lnSpc>
            <a:spcBef>
              <a:spcPct val="0"/>
            </a:spcBef>
            <a:spcAft>
              <a:spcPct val="15000"/>
            </a:spcAft>
            <a:buFont typeface="Wingdings" pitchFamily="2" charset="2"/>
            <a:buNone/>
          </a:pPr>
          <a:r>
            <a:rPr lang="tg-Cyrl-TJ" sz="1500" kern="400" dirty="0">
              <a:uFill>
                <a:solidFill>
                  <a:srgbClr val="000000"/>
                </a:solidFill>
              </a:uFill>
              <a:latin typeface="Palatino Linotype" pitchFamily="18" charset="0"/>
              <a:ea typeface="+mn-ea"/>
              <a:cs typeface="Calibri"/>
            </a:rPr>
            <a:t>Омухтани таҷрибаи бонкҳои марказии дигар давлатҳо ва таҷрибаи пешқадами ҷаҳонӣ дар самти татбиқи бонкдории исломӣ</a:t>
          </a:r>
          <a:endParaRPr lang="ru-RU" sz="1500" kern="400" dirty="0">
            <a:uFill>
              <a:solidFill>
                <a:srgbClr val="000000"/>
              </a:solidFill>
            </a:uFill>
            <a:latin typeface="Palatino Linotype" pitchFamily="18" charset="0"/>
            <a:ea typeface="+mn-ea"/>
            <a:cs typeface="Calibri"/>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679D8CFA-5E0F-47D9-8CE0-F0A589171972}">
      <dgm:prSet custT="1"/>
      <dgm:spPr/>
      <dgm:t>
        <a:bodyPr spcFirstLastPara="0" vert="horz" wrap="square" lIns="617543" tIns="113304" rIns="617543" bIns="113792" numCol="1" spcCol="1270" anchor="t" anchorCtr="0"/>
        <a:lstStyle/>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dgm:t>
    </dgm:pt>
    <dgm:pt modelId="{5C166DAC-CABC-43A8-9640-BEF089D02B31}" type="parTrans" cxnId="{DB108B70-EF29-4AB4-9586-6EBFC95D9091}">
      <dgm:prSet/>
      <dgm:spPr/>
      <dgm:t>
        <a:bodyPr/>
        <a:lstStyle/>
        <a:p>
          <a:endParaRPr lang="ru-RU"/>
        </a:p>
      </dgm:t>
    </dgm:pt>
    <dgm:pt modelId="{935ACCB5-8F3C-49CC-93A6-3BB8F4674072}" type="sibTrans" cxnId="{DB108B70-EF29-4AB4-9586-6EBFC95D9091}">
      <dgm:prSet/>
      <dgm:spPr/>
      <dgm:t>
        <a:bodyPr/>
        <a:lstStyle/>
        <a:p>
          <a:endParaRPr lang="ru-RU"/>
        </a:p>
      </dgm:t>
    </dgm:pt>
    <dgm:pt modelId="{43E16862-8BF1-45D5-AABD-1986DD83320A}">
      <dgm:prSet custT="1"/>
      <dgm:spPr/>
      <dgm:t>
        <a:bodyPr spcFirstLastPara="0" vert="horz" wrap="square" lIns="617543" tIns="113304" rIns="617543" bIns="113792" numCol="1" spcCol="1270" anchor="t" anchorCtr="0"/>
        <a:lstStyle/>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dgm:t>
    </dgm:pt>
    <dgm:pt modelId="{8EA5450B-9A9D-42DD-8AB4-A144554C1142}" type="parTrans" cxnId="{13582B8C-4AA2-4F84-9568-489910F99FDE}">
      <dgm:prSet/>
      <dgm:spPr/>
      <dgm:t>
        <a:bodyPr/>
        <a:lstStyle/>
        <a:p>
          <a:endParaRPr lang="ru-RU"/>
        </a:p>
      </dgm:t>
    </dgm:pt>
    <dgm:pt modelId="{570AF059-3D4A-46BA-9A77-006866CF183C}" type="sibTrans" cxnId="{13582B8C-4AA2-4F84-9568-489910F99FDE}">
      <dgm:prSet/>
      <dgm:spPr/>
      <dgm:t>
        <a:bodyPr/>
        <a:lstStyle/>
        <a:p>
          <a:endParaRPr lang="ru-RU"/>
        </a:p>
      </dgm:t>
    </dgm:pt>
    <dgm:pt modelId="{6B9A69F9-D86F-462E-9A15-C716EC4A222A}">
      <dgm:prSet custT="1"/>
      <dgm:spPr/>
      <dgm:t>
        <a:bodyPr spcFirstLastPara="0" vert="horz" wrap="square" lIns="617543" tIns="113304" rIns="617543" bIns="113792" numCol="1" spcCol="1270" anchor="t" anchorCtr="0"/>
        <a:lstStyle/>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dgm:t>
    </dgm:pt>
    <dgm:pt modelId="{621047EF-B70C-4D6D-BECC-AFC6CB77421C}" type="parTrans" cxnId="{8070D31C-6F61-4436-A2A4-C6DA4C2C0F63}">
      <dgm:prSet/>
      <dgm:spPr/>
      <dgm:t>
        <a:bodyPr/>
        <a:lstStyle/>
        <a:p>
          <a:endParaRPr lang="ru-RU"/>
        </a:p>
      </dgm:t>
    </dgm:pt>
    <dgm:pt modelId="{8CB5873C-503F-496F-9590-5EB69C866170}" type="sibTrans" cxnId="{8070D31C-6F61-4436-A2A4-C6DA4C2C0F63}">
      <dgm:prSet/>
      <dgm:spPr/>
      <dgm:t>
        <a:bodyPr/>
        <a:lstStyle/>
        <a:p>
          <a:endParaRPr lang="ru-RU"/>
        </a:p>
      </dgm:t>
    </dgm:pt>
    <dgm:pt modelId="{B67D389E-CDCE-4F27-9CDC-5C0BD0EBC1E1}" type="pres">
      <dgm:prSet presAssocID="{71725B8C-F718-4D0F-BE00-18AE25ABFD04}" presName="linear" presStyleCnt="0">
        <dgm:presLayoutVars>
          <dgm:dir/>
          <dgm:animLvl val="lvl"/>
          <dgm:resizeHandles val="exact"/>
        </dgm:presLayoutVars>
      </dgm:prSet>
      <dgm:spPr/>
    </dgm:pt>
    <dgm:pt modelId="{1E3BF6F3-065A-4F75-8C28-F02004816632}" type="pres">
      <dgm:prSet presAssocID="{A72DCA90-B5E3-4E63-97A2-CEFD58F08A9D}" presName="parentLin" presStyleCnt="0"/>
      <dgm:spPr/>
    </dgm:pt>
    <dgm:pt modelId="{3ACDBE35-C82B-4053-82F9-E43504CA2DA6}" type="pres">
      <dgm:prSet presAssocID="{A72DCA90-B5E3-4E63-97A2-CEFD58F08A9D}" presName="parentLeftMargin" presStyleLbl="node1" presStyleIdx="0" presStyleCnt="1"/>
      <dgm:spPr/>
    </dgm:pt>
    <dgm:pt modelId="{EDB30E6C-D875-4F1F-BDFD-0BD3006F67AA}" type="pres">
      <dgm:prSet presAssocID="{A72DCA90-B5E3-4E63-97A2-CEFD58F08A9D}" presName="parentText" presStyleLbl="node1" presStyleIdx="0" presStyleCnt="1" custScaleX="10859" custScaleY="306930" custLinFactY="90391" custLinFactNeighborX="-100000" custLinFactNeighborY="100000">
        <dgm:presLayoutVars>
          <dgm:chMax val="0"/>
          <dgm:bulletEnabled val="1"/>
        </dgm:presLayoutVars>
      </dgm:prSet>
      <dgm:spPr>
        <a:xfrm>
          <a:off x="0" y="285504"/>
          <a:ext cx="604235" cy="420339"/>
        </a:xfrm>
        <a:prstGeom prst="roundRect">
          <a:avLst/>
        </a:prstGeom>
      </dgm:spPr>
    </dgm:pt>
    <dgm:pt modelId="{0BD9CC36-DC90-41C2-BDE5-AFEA17200462}" type="pres">
      <dgm:prSet presAssocID="{A72DCA90-B5E3-4E63-97A2-CEFD58F08A9D}" presName="negativeSpace" presStyleCnt="0"/>
      <dgm:spPr/>
    </dgm:pt>
    <dgm:pt modelId="{C83D7BC3-69DC-48E9-AA7B-6869DAF1C1C8}" type="pres">
      <dgm:prSet presAssocID="{A72DCA90-B5E3-4E63-97A2-CEFD58F08A9D}" presName="childText" presStyleLbl="conFgAcc1" presStyleIdx="0" presStyleCnt="1" custScaleY="2000000" custLinFactY="900000" custLinFactNeighborX="-1184" custLinFactNeighborY="965434">
        <dgm:presLayoutVars>
          <dgm:bulletEnabled val="1"/>
        </dgm:presLayoutVars>
      </dgm:prSet>
      <dgm:spPr>
        <a:xfrm>
          <a:off x="0" y="373562"/>
          <a:ext cx="7956884" cy="702001"/>
        </a:xfrm>
        <a:prstGeom prst="chevron">
          <a:avLst/>
        </a:prstGeom>
      </dgm:spPr>
    </dgm:pt>
  </dgm:ptLst>
  <dgm:cxnLst>
    <dgm:cxn modelId="{8070D31C-6F61-4436-A2A4-C6DA4C2C0F63}" srcId="{A72DCA90-B5E3-4E63-97A2-CEFD58F08A9D}" destId="{6B9A69F9-D86F-462E-9A15-C716EC4A222A}" srcOrd="1" destOrd="0" parTransId="{621047EF-B70C-4D6D-BECC-AFC6CB77421C}" sibTransId="{8CB5873C-503F-496F-9590-5EB69C866170}"/>
    <dgm:cxn modelId="{18B2F328-1E82-4FA1-BCF1-E510005380EE}" type="presOf" srcId="{71725B8C-F718-4D0F-BE00-18AE25ABFD04}" destId="{B67D389E-CDCE-4F27-9CDC-5C0BD0EBC1E1}" srcOrd="0" destOrd="0" presId="urn:microsoft.com/office/officeart/2005/8/layout/list1"/>
    <dgm:cxn modelId="{2CE38F63-35E9-46AE-B252-4D74FAD639F0}" type="presOf" srcId="{43E16862-8BF1-45D5-AABD-1986DD83320A}" destId="{C83D7BC3-69DC-48E9-AA7B-6869DAF1C1C8}" srcOrd="0" destOrd="2" presId="urn:microsoft.com/office/officeart/2005/8/layout/list1"/>
    <dgm:cxn modelId="{7441584C-B1CB-4220-A771-F2012A1EF08D}" srcId="{A72DCA90-B5E3-4E63-97A2-CEFD58F08A9D}" destId="{975D91FA-8C86-4B58-8AB5-FB5114EA468F}" srcOrd="0" destOrd="0" parTransId="{4C6E1038-CF9A-49B8-8757-A39677704BA3}" sibTransId="{DEC3E016-C9A7-4A4C-A4D7-90E3F6611D4F}"/>
    <dgm:cxn modelId="{DB108B70-EF29-4AB4-9586-6EBFC95D9091}" srcId="{A72DCA90-B5E3-4E63-97A2-CEFD58F08A9D}" destId="{679D8CFA-5E0F-47D9-8CE0-F0A589171972}" srcOrd="3" destOrd="0" parTransId="{5C166DAC-CABC-43A8-9640-BEF089D02B31}" sibTransId="{935ACCB5-8F3C-49CC-93A6-3BB8F4674072}"/>
    <dgm:cxn modelId="{3750BF52-A28C-4301-BECC-A7B65B9E3B54}" type="presOf" srcId="{A72DCA90-B5E3-4E63-97A2-CEFD58F08A9D}" destId="{3ACDBE35-C82B-4053-82F9-E43504CA2DA6}" srcOrd="0" destOrd="0" presId="urn:microsoft.com/office/officeart/2005/8/layout/list1"/>
    <dgm:cxn modelId="{AE5AEF54-BFE2-4724-A357-165E1FFB1EDA}" type="presOf" srcId="{975D91FA-8C86-4B58-8AB5-FB5114EA468F}" destId="{C83D7BC3-69DC-48E9-AA7B-6869DAF1C1C8}" srcOrd="0" destOrd="0" presId="urn:microsoft.com/office/officeart/2005/8/layout/list1"/>
    <dgm:cxn modelId="{35965E56-5C86-407A-8BA9-D79CB20E7DBF}" type="presOf" srcId="{A72DCA90-B5E3-4E63-97A2-CEFD58F08A9D}" destId="{EDB30E6C-D875-4F1F-BDFD-0BD3006F67AA}" srcOrd="1" destOrd="0" presId="urn:microsoft.com/office/officeart/2005/8/layout/list1"/>
    <dgm:cxn modelId="{13582B8C-4AA2-4F84-9568-489910F99FDE}" srcId="{A72DCA90-B5E3-4E63-97A2-CEFD58F08A9D}" destId="{43E16862-8BF1-45D5-AABD-1986DD83320A}" srcOrd="2" destOrd="0" parTransId="{8EA5450B-9A9D-42DD-8AB4-A144554C1142}" sibTransId="{570AF059-3D4A-46BA-9A77-006866CF183C}"/>
    <dgm:cxn modelId="{ED8393BF-DA11-41C1-9B64-9572A38EA667}" srcId="{71725B8C-F718-4D0F-BE00-18AE25ABFD04}" destId="{A72DCA90-B5E3-4E63-97A2-CEFD58F08A9D}" srcOrd="0" destOrd="0" parTransId="{F51FDC43-AF57-44EA-B4A1-18AE7651A3D6}" sibTransId="{9F243C9F-60D3-4008-9222-D39156FED7FA}"/>
    <dgm:cxn modelId="{7AA65ECA-7385-46BF-89A2-9A2B1A2B7173}" type="presOf" srcId="{6B9A69F9-D86F-462E-9A15-C716EC4A222A}" destId="{C83D7BC3-69DC-48E9-AA7B-6869DAF1C1C8}" srcOrd="0" destOrd="1" presId="urn:microsoft.com/office/officeart/2005/8/layout/list1"/>
    <dgm:cxn modelId="{22B716CB-5E4C-44BE-906F-EDA5A2FD448D}" type="presOf" srcId="{679D8CFA-5E0F-47D9-8CE0-F0A589171972}" destId="{C83D7BC3-69DC-48E9-AA7B-6869DAF1C1C8}" srcOrd="0" destOrd="3" presId="urn:microsoft.com/office/officeart/2005/8/layout/list1"/>
    <dgm:cxn modelId="{505754C9-9F97-4143-97D5-37A51FA2232B}" type="presParOf" srcId="{B67D389E-CDCE-4F27-9CDC-5C0BD0EBC1E1}" destId="{1E3BF6F3-065A-4F75-8C28-F02004816632}" srcOrd="0" destOrd="0" presId="urn:microsoft.com/office/officeart/2005/8/layout/list1"/>
    <dgm:cxn modelId="{3F7028E7-C710-4D11-913A-5AE803B9A9F7}" type="presParOf" srcId="{1E3BF6F3-065A-4F75-8C28-F02004816632}" destId="{3ACDBE35-C82B-4053-82F9-E43504CA2DA6}" srcOrd="0" destOrd="0" presId="urn:microsoft.com/office/officeart/2005/8/layout/list1"/>
    <dgm:cxn modelId="{F5970537-A40E-48B7-8ECB-24C1D007AD0F}" type="presParOf" srcId="{1E3BF6F3-065A-4F75-8C28-F02004816632}" destId="{EDB30E6C-D875-4F1F-BDFD-0BD3006F67AA}" srcOrd="1" destOrd="0" presId="urn:microsoft.com/office/officeart/2005/8/layout/list1"/>
    <dgm:cxn modelId="{B394258F-2FDB-44E5-A925-AA56DCA3EDF3}" type="presParOf" srcId="{B67D389E-CDCE-4F27-9CDC-5C0BD0EBC1E1}" destId="{0BD9CC36-DC90-41C2-BDE5-AFEA17200462}" srcOrd="1" destOrd="0" presId="urn:microsoft.com/office/officeart/2005/8/layout/list1"/>
    <dgm:cxn modelId="{2B358FEB-3B33-42E7-8F9E-70F50CD62208}" type="presParOf" srcId="{B67D389E-CDCE-4F27-9CDC-5C0BD0EBC1E1}" destId="{C83D7BC3-69DC-48E9-AA7B-6869DAF1C1C8}" srcOrd="2" destOrd="0" presId="urn:microsoft.com/office/officeart/2005/8/layout/list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1725B8C-F718-4D0F-BE00-18AE25ABFD0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ru-RU"/>
        </a:p>
      </dgm:t>
    </dgm:pt>
    <dgm:pt modelId="{A72DCA90-B5E3-4E63-97A2-CEFD58F08A9D}">
      <dgm:prSet phldrT="[Text]" custT="1"/>
      <dgm:spPr/>
      <dgm:t>
        <a:bodyPr/>
        <a:lstStyle/>
        <a:p>
          <a:r>
            <a:rPr lang="tg-Cyrl-TJ" sz="2800" b="1">
              <a:latin typeface="Times New Roman" panose="02020603050405020304" pitchFamily="18" charset="0"/>
              <a:cs typeface="Times New Roman" panose="02020603050405020304" pitchFamily="18" charset="0"/>
            </a:rPr>
            <a:t>1</a:t>
          </a:r>
          <a:endParaRPr lang="ru-RU" sz="4400" b="1" dirty="0">
            <a:latin typeface="Times New Roman" panose="02020603050405020304" pitchFamily="18" charset="0"/>
            <a:cs typeface="Times New Roman" panose="02020603050405020304" pitchFamily="18" charset="0"/>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a:gradFill rotWithShape="0">
          <a:gsLst>
            <a:gs pos="6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dgm:spPr>
      <dgm:t>
        <a:bodyPr/>
        <a:lstStyle/>
        <a:p>
          <a:pPr marL="0" indent="0" algn="just">
            <a:buFont typeface="Wingdings" pitchFamily="2" charset="2"/>
            <a:buNone/>
          </a:pPr>
          <a:r>
            <a:rPr lang="tg-Cyrl-TJ" sz="1600" kern="400" dirty="0">
              <a:uFill>
                <a:solidFill>
                  <a:srgbClr val="000000"/>
                </a:solidFill>
              </a:uFill>
              <a:latin typeface="Palatino Linotype" pitchFamily="18" charset="0"/>
            </a:rPr>
            <a:t>Марказҳои таълимии назди Бонки миллии Тоҷикистон, Ассотсиатсияи бонкҳои Тоҷикистон ва Ассостсиатсияи ташкилотҳои маблағгузории хурди Тоҷикистон дар самти бонкдории исломӣ барои бо омӯзиш фаро гирифтани намояндагони низоми бонкии кишвар ҷалб карда шаванд.</a:t>
          </a:r>
          <a:endParaRPr lang="ru-RU" sz="1600" kern="400" baseline="0" dirty="0"/>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BD0A65A8-C8DD-45AD-88B5-5B772AC854F7}" type="pres">
      <dgm:prSet presAssocID="{71725B8C-F718-4D0F-BE00-18AE25ABFD04}" presName="Name0" presStyleCnt="0">
        <dgm:presLayoutVars>
          <dgm:dir/>
          <dgm:animLvl val="lvl"/>
          <dgm:resizeHandles val="exact"/>
        </dgm:presLayoutVars>
      </dgm:prSet>
      <dgm:spPr/>
    </dgm:pt>
    <dgm:pt modelId="{BFD84B58-5CE5-4983-93A3-458B83AB87E5}" type="pres">
      <dgm:prSet presAssocID="{A72DCA90-B5E3-4E63-97A2-CEFD58F08A9D}" presName="boxAndChildren" presStyleCnt="0"/>
      <dgm:spPr/>
    </dgm:pt>
    <dgm:pt modelId="{95E18D79-2E10-47CC-A26E-CC5618273688}" type="pres">
      <dgm:prSet presAssocID="{A72DCA90-B5E3-4E63-97A2-CEFD58F08A9D}" presName="parentTextBox" presStyleLbl="node1" presStyleIdx="0" presStyleCnt="1"/>
      <dgm:spPr/>
    </dgm:pt>
    <dgm:pt modelId="{5B306098-376A-48CA-B47C-E1E2BA9FFB27}" type="pres">
      <dgm:prSet presAssocID="{A72DCA90-B5E3-4E63-97A2-CEFD58F08A9D}" presName="entireBox" presStyleLbl="node1" presStyleIdx="0" presStyleCnt="1" custScaleX="12961" custScaleY="35417" custLinFactNeighborX="-43520" custLinFactNeighborY="-17340"/>
      <dgm:spPr/>
    </dgm:pt>
    <dgm:pt modelId="{084A993F-7969-42D4-8E81-77B172BC7EC4}" type="pres">
      <dgm:prSet presAssocID="{A72DCA90-B5E3-4E63-97A2-CEFD58F08A9D}" presName="descendantBox" presStyleCnt="0"/>
      <dgm:spPr/>
    </dgm:pt>
    <dgm:pt modelId="{12B6AAFF-0B71-415F-B094-A4E213E1C0B0}" type="pres">
      <dgm:prSet presAssocID="{975D91FA-8C86-4B58-8AB5-FB5114EA468F}" presName="childTextBox" presStyleLbl="fgAccFollowNode1" presStyleIdx="0" presStyleCnt="1" custScaleY="161058" custLinFactNeighborX="210" custLinFactNeighborY="27400">
        <dgm:presLayoutVars>
          <dgm:bulletEnabled val="1"/>
        </dgm:presLayoutVars>
      </dgm:prSet>
      <dgm:spPr/>
    </dgm:pt>
  </dgm:ptLst>
  <dgm:cxnLst>
    <dgm:cxn modelId="{52EF9F1C-150D-4E7B-B755-F550CFD792C2}" type="presOf" srcId="{A72DCA90-B5E3-4E63-97A2-CEFD58F08A9D}" destId="{95E18D79-2E10-47CC-A26E-CC5618273688}" srcOrd="0" destOrd="0" presId="urn:microsoft.com/office/officeart/2005/8/layout/process4"/>
    <dgm:cxn modelId="{574DD422-62FB-479C-BA3A-57D672F1CB69}" type="presOf" srcId="{A72DCA90-B5E3-4E63-97A2-CEFD58F08A9D}" destId="{5B306098-376A-48CA-B47C-E1E2BA9FFB27}" srcOrd="1" destOrd="0" presId="urn:microsoft.com/office/officeart/2005/8/layout/process4"/>
    <dgm:cxn modelId="{7441584C-B1CB-4220-A771-F2012A1EF08D}" srcId="{A72DCA90-B5E3-4E63-97A2-CEFD58F08A9D}" destId="{975D91FA-8C86-4B58-8AB5-FB5114EA468F}" srcOrd="0" destOrd="0" parTransId="{4C6E1038-CF9A-49B8-8757-A39677704BA3}" sibTransId="{DEC3E016-C9A7-4A4C-A4D7-90E3F6611D4F}"/>
    <dgm:cxn modelId="{39D6A055-C84B-4BAB-9796-D63A87182798}" type="presOf" srcId="{71725B8C-F718-4D0F-BE00-18AE25ABFD04}" destId="{BD0A65A8-C8DD-45AD-88B5-5B772AC854F7}" srcOrd="0" destOrd="0" presId="urn:microsoft.com/office/officeart/2005/8/layout/process4"/>
    <dgm:cxn modelId="{ED8393BF-DA11-41C1-9B64-9572A38EA667}" srcId="{71725B8C-F718-4D0F-BE00-18AE25ABFD04}" destId="{A72DCA90-B5E3-4E63-97A2-CEFD58F08A9D}" srcOrd="0" destOrd="0" parTransId="{F51FDC43-AF57-44EA-B4A1-18AE7651A3D6}" sibTransId="{9F243C9F-60D3-4008-9222-D39156FED7FA}"/>
    <dgm:cxn modelId="{F690C8D3-A617-4A8D-B638-B319AD612022}" type="presOf" srcId="{975D91FA-8C86-4B58-8AB5-FB5114EA468F}" destId="{12B6AAFF-0B71-415F-B094-A4E213E1C0B0}" srcOrd="0" destOrd="0" presId="urn:microsoft.com/office/officeart/2005/8/layout/process4"/>
    <dgm:cxn modelId="{3BA52DFA-BEF5-4D79-ADE8-98B5BA048582}" type="presParOf" srcId="{BD0A65A8-C8DD-45AD-88B5-5B772AC854F7}" destId="{BFD84B58-5CE5-4983-93A3-458B83AB87E5}" srcOrd="0" destOrd="0" presId="urn:microsoft.com/office/officeart/2005/8/layout/process4"/>
    <dgm:cxn modelId="{B2329861-5921-4688-AF76-AEF95FF27C6F}" type="presParOf" srcId="{BFD84B58-5CE5-4983-93A3-458B83AB87E5}" destId="{95E18D79-2E10-47CC-A26E-CC5618273688}" srcOrd="0" destOrd="0" presId="urn:microsoft.com/office/officeart/2005/8/layout/process4"/>
    <dgm:cxn modelId="{51E51D0B-BC4C-44D9-9A3E-5B7D91764510}" type="presParOf" srcId="{BFD84B58-5CE5-4983-93A3-458B83AB87E5}" destId="{5B306098-376A-48CA-B47C-E1E2BA9FFB27}" srcOrd="1" destOrd="0" presId="urn:microsoft.com/office/officeart/2005/8/layout/process4"/>
    <dgm:cxn modelId="{2ABB338E-A336-4072-B24C-FBFBC9041924}" type="presParOf" srcId="{BFD84B58-5CE5-4983-93A3-458B83AB87E5}" destId="{084A993F-7969-42D4-8E81-77B172BC7EC4}" srcOrd="2" destOrd="0" presId="urn:microsoft.com/office/officeart/2005/8/layout/process4"/>
    <dgm:cxn modelId="{4D54EEEB-45DA-40AC-879C-A2A917E88F32}" type="presParOf" srcId="{084A993F-7969-42D4-8E81-77B172BC7EC4}" destId="{12B6AAFF-0B71-415F-B094-A4E213E1C0B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725B8C-F718-4D0F-BE00-18AE25ABFD0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ru-RU"/>
        </a:p>
      </dgm:t>
    </dgm:pt>
    <dgm:pt modelId="{A72DCA90-B5E3-4E63-97A2-CEFD58F08A9D}">
      <dgm:prSet phldrT="[Text]" custT="1"/>
      <dgm:spPr/>
      <dgm:t>
        <a:bodyPr spcFirstLastPara="0" vert="horz" wrap="square" lIns="199136" tIns="199136" rIns="199136" bIns="199136" numCol="1" spcCol="1270" anchor="ctr" anchorCtr="0"/>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2</a:t>
          </a:r>
          <a:endParaRPr lang="ru-RU" sz="2800" b="1" kern="1200" dirty="0">
            <a:latin typeface="Times New Roman" panose="02020603050405020304" pitchFamily="18" charset="0"/>
            <a:ea typeface="+mn-ea"/>
            <a:cs typeface="Times New Roman" panose="02020603050405020304" pitchFamily="18" charset="0"/>
          </a:endParaRPr>
        </a:p>
      </dgm:t>
    </dgm:pt>
    <dgm:pt modelId="{F51FDC43-AF57-44EA-B4A1-18AE7651A3D6}" type="parTrans" cxnId="{ED8393BF-DA11-41C1-9B64-9572A38EA667}">
      <dgm:prSet/>
      <dgm:spPr/>
      <dgm:t>
        <a:bodyPr/>
        <a:lstStyle/>
        <a:p>
          <a:endParaRPr lang="ru-RU"/>
        </a:p>
      </dgm:t>
    </dgm:pt>
    <dgm:pt modelId="{9F243C9F-60D3-4008-9222-D39156FED7FA}" type="sibTrans" cxnId="{ED8393BF-DA11-41C1-9B64-9572A38EA667}">
      <dgm:prSet/>
      <dgm:spPr/>
      <dgm:t>
        <a:bodyPr/>
        <a:lstStyle/>
        <a:p>
          <a:endParaRPr lang="ru-RU"/>
        </a:p>
      </dgm:t>
    </dgm:pt>
    <dgm:pt modelId="{975D91FA-8C86-4B58-8AB5-FB5114EA468F}">
      <dgm:prSet custT="1"/>
      <dgm:spPr>
        <a:gradFill rotWithShape="0">
          <a:gsLst>
            <a:gs pos="67000">
              <a:srgbClr val="549E39">
                <a:lumMod val="5000"/>
                <a:lumOff val="95000"/>
              </a:srgbClr>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113792" tIns="20320" rIns="113792" bIns="20320" numCol="1" spcCol="1270" anchor="ctr" anchorCtr="0"/>
        <a:lstStyle/>
        <a:p>
          <a:pPr marL="0" lvl="0" indent="0" algn="just" defTabSz="711200">
            <a:lnSpc>
              <a:spcPct val="90000"/>
            </a:lnSpc>
            <a:spcBef>
              <a:spcPct val="0"/>
            </a:spcBef>
            <a:spcAft>
              <a:spcPct val="35000"/>
            </a:spcAft>
            <a:buFont typeface="Wingdings" pitchFamily="2" charset="2"/>
            <a:buNone/>
          </a:pPr>
          <a:r>
            <a:rPr lang="tg-Cyrl-TJ" sz="1600" kern="400">
              <a:solidFill>
                <a:prstClr val="black">
                  <a:hueOff val="0"/>
                  <a:satOff val="0"/>
                  <a:lumOff val="0"/>
                  <a:alphaOff val="0"/>
                </a:prstClr>
              </a:solidFill>
              <a:uFill>
                <a:solidFill>
                  <a:srgbClr val="000000"/>
                </a:solidFill>
              </a:uFill>
              <a:latin typeface="Palatino Linotype" pitchFamily="18" charset="0"/>
              <a:ea typeface="+mn-ea"/>
              <a:cs typeface="+mn-cs"/>
            </a:rPr>
            <a:t>Дар давоми як соли тақвими як маротиба дар сатҳи кишвар   - ҳафтаи рушди Бонкдории Исломӣ ҷорӣ карда шавад.</a:t>
          </a: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mn-cs"/>
          </a:endParaRPr>
        </a:p>
      </dgm:t>
    </dgm:pt>
    <dgm:pt modelId="{4C6E1038-CF9A-49B8-8757-A39677704BA3}" type="parTrans" cxnId="{7441584C-B1CB-4220-A771-F2012A1EF08D}">
      <dgm:prSet/>
      <dgm:spPr/>
      <dgm:t>
        <a:bodyPr/>
        <a:lstStyle/>
        <a:p>
          <a:endParaRPr lang="ru-RU"/>
        </a:p>
      </dgm:t>
    </dgm:pt>
    <dgm:pt modelId="{DEC3E016-C9A7-4A4C-A4D7-90E3F6611D4F}" type="sibTrans" cxnId="{7441584C-B1CB-4220-A771-F2012A1EF08D}">
      <dgm:prSet/>
      <dgm:spPr/>
      <dgm:t>
        <a:bodyPr/>
        <a:lstStyle/>
        <a:p>
          <a:endParaRPr lang="ru-RU"/>
        </a:p>
      </dgm:t>
    </dgm:pt>
    <dgm:pt modelId="{BD0A65A8-C8DD-45AD-88B5-5B772AC854F7}" type="pres">
      <dgm:prSet presAssocID="{71725B8C-F718-4D0F-BE00-18AE25ABFD04}" presName="Name0" presStyleCnt="0">
        <dgm:presLayoutVars>
          <dgm:dir/>
          <dgm:animLvl val="lvl"/>
          <dgm:resizeHandles val="exact"/>
        </dgm:presLayoutVars>
      </dgm:prSet>
      <dgm:spPr/>
    </dgm:pt>
    <dgm:pt modelId="{BFD84B58-5CE5-4983-93A3-458B83AB87E5}" type="pres">
      <dgm:prSet presAssocID="{A72DCA90-B5E3-4E63-97A2-CEFD58F08A9D}" presName="boxAndChildren" presStyleCnt="0"/>
      <dgm:spPr/>
    </dgm:pt>
    <dgm:pt modelId="{95E18D79-2E10-47CC-A26E-CC5618273688}" type="pres">
      <dgm:prSet presAssocID="{A72DCA90-B5E3-4E63-97A2-CEFD58F08A9D}" presName="parentTextBox" presStyleLbl="node1" presStyleIdx="0" presStyleCnt="1"/>
      <dgm:spPr/>
    </dgm:pt>
    <dgm:pt modelId="{5B306098-376A-48CA-B47C-E1E2BA9FFB27}" type="pres">
      <dgm:prSet presAssocID="{A72DCA90-B5E3-4E63-97A2-CEFD58F08A9D}" presName="entireBox" presStyleLbl="node1" presStyleIdx="0" presStyleCnt="1" custScaleX="13347" custScaleY="35417" custLinFactNeighborX="-45165" custLinFactNeighborY="-11615"/>
      <dgm:spPr>
        <a:xfrm>
          <a:off x="0" y="0"/>
          <a:ext cx="1170455" cy="524624"/>
        </a:xfrm>
        <a:prstGeom prst="rect">
          <a:avLst/>
        </a:prstGeom>
      </dgm:spPr>
    </dgm:pt>
    <dgm:pt modelId="{084A993F-7969-42D4-8E81-77B172BC7EC4}" type="pres">
      <dgm:prSet presAssocID="{A72DCA90-B5E3-4E63-97A2-CEFD58F08A9D}" presName="descendantBox" presStyleCnt="0"/>
      <dgm:spPr/>
    </dgm:pt>
    <dgm:pt modelId="{12B6AAFF-0B71-415F-B094-A4E213E1C0B0}" type="pres">
      <dgm:prSet presAssocID="{975D91FA-8C86-4B58-8AB5-FB5114EA468F}" presName="childTextBox" presStyleLbl="fgAccFollowNode1" presStyleIdx="0" presStyleCnt="1" custScaleY="161058" custLinFactNeighborX="386" custLinFactNeighborY="36935">
        <dgm:presLayoutVars>
          <dgm:bulletEnabled val="1"/>
        </dgm:presLayoutVars>
      </dgm:prSet>
      <dgm:spPr>
        <a:xfrm>
          <a:off x="0" y="385296"/>
          <a:ext cx="8769424" cy="1097429"/>
        </a:xfrm>
        <a:prstGeom prst="rect">
          <a:avLst/>
        </a:prstGeom>
      </dgm:spPr>
    </dgm:pt>
  </dgm:ptLst>
  <dgm:cxnLst>
    <dgm:cxn modelId="{52EF9F1C-150D-4E7B-B755-F550CFD792C2}" type="presOf" srcId="{A72DCA90-B5E3-4E63-97A2-CEFD58F08A9D}" destId="{95E18D79-2E10-47CC-A26E-CC5618273688}" srcOrd="0" destOrd="0" presId="urn:microsoft.com/office/officeart/2005/8/layout/process4"/>
    <dgm:cxn modelId="{574DD422-62FB-479C-BA3A-57D672F1CB69}" type="presOf" srcId="{A72DCA90-B5E3-4E63-97A2-CEFD58F08A9D}" destId="{5B306098-376A-48CA-B47C-E1E2BA9FFB27}" srcOrd="1" destOrd="0" presId="urn:microsoft.com/office/officeart/2005/8/layout/process4"/>
    <dgm:cxn modelId="{7441584C-B1CB-4220-A771-F2012A1EF08D}" srcId="{A72DCA90-B5E3-4E63-97A2-CEFD58F08A9D}" destId="{975D91FA-8C86-4B58-8AB5-FB5114EA468F}" srcOrd="0" destOrd="0" parTransId="{4C6E1038-CF9A-49B8-8757-A39677704BA3}" sibTransId="{DEC3E016-C9A7-4A4C-A4D7-90E3F6611D4F}"/>
    <dgm:cxn modelId="{39D6A055-C84B-4BAB-9796-D63A87182798}" type="presOf" srcId="{71725B8C-F718-4D0F-BE00-18AE25ABFD04}" destId="{BD0A65A8-C8DD-45AD-88B5-5B772AC854F7}" srcOrd="0" destOrd="0" presId="urn:microsoft.com/office/officeart/2005/8/layout/process4"/>
    <dgm:cxn modelId="{ED8393BF-DA11-41C1-9B64-9572A38EA667}" srcId="{71725B8C-F718-4D0F-BE00-18AE25ABFD04}" destId="{A72DCA90-B5E3-4E63-97A2-CEFD58F08A9D}" srcOrd="0" destOrd="0" parTransId="{F51FDC43-AF57-44EA-B4A1-18AE7651A3D6}" sibTransId="{9F243C9F-60D3-4008-9222-D39156FED7FA}"/>
    <dgm:cxn modelId="{F690C8D3-A617-4A8D-B638-B319AD612022}" type="presOf" srcId="{975D91FA-8C86-4B58-8AB5-FB5114EA468F}" destId="{12B6AAFF-0B71-415F-B094-A4E213E1C0B0}" srcOrd="0" destOrd="0" presId="urn:microsoft.com/office/officeart/2005/8/layout/process4"/>
    <dgm:cxn modelId="{3BA52DFA-BEF5-4D79-ADE8-98B5BA048582}" type="presParOf" srcId="{BD0A65A8-C8DD-45AD-88B5-5B772AC854F7}" destId="{BFD84B58-5CE5-4983-93A3-458B83AB87E5}" srcOrd="0" destOrd="0" presId="urn:microsoft.com/office/officeart/2005/8/layout/process4"/>
    <dgm:cxn modelId="{B2329861-5921-4688-AF76-AEF95FF27C6F}" type="presParOf" srcId="{BFD84B58-5CE5-4983-93A3-458B83AB87E5}" destId="{95E18D79-2E10-47CC-A26E-CC5618273688}" srcOrd="0" destOrd="0" presId="urn:microsoft.com/office/officeart/2005/8/layout/process4"/>
    <dgm:cxn modelId="{51E51D0B-BC4C-44D9-9A3E-5B7D91764510}" type="presParOf" srcId="{BFD84B58-5CE5-4983-93A3-458B83AB87E5}" destId="{5B306098-376A-48CA-B47C-E1E2BA9FFB27}" srcOrd="1" destOrd="0" presId="urn:microsoft.com/office/officeart/2005/8/layout/process4"/>
    <dgm:cxn modelId="{2ABB338E-A336-4072-B24C-FBFBC9041924}" type="presParOf" srcId="{BFD84B58-5CE5-4983-93A3-458B83AB87E5}" destId="{084A993F-7969-42D4-8E81-77B172BC7EC4}" srcOrd="2" destOrd="0" presId="urn:microsoft.com/office/officeart/2005/8/layout/process4"/>
    <dgm:cxn modelId="{4D54EEEB-45DA-40AC-879C-A2A917E88F32}" type="presParOf" srcId="{084A993F-7969-42D4-8E81-77B172BC7EC4}" destId="{12B6AAFF-0B71-415F-B094-A4E213E1C0B0}"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2FCD7-95A4-4F8B-A637-770223A4634D}">
      <dsp:nvSpPr>
        <dsp:cNvPr id="0" name=""/>
        <dsp:cNvSpPr/>
      </dsp:nvSpPr>
      <dsp:spPr>
        <a:xfrm rot="5400000">
          <a:off x="134617" y="281909"/>
          <a:ext cx="1091721" cy="764204"/>
        </a:xfrm>
        <a:prstGeom prst="chevron">
          <a:avLst/>
        </a:prstGeom>
        <a:gradFill rotWithShape="0">
          <a:gsLst>
            <a:gs pos="28000">
              <a:srgbClr val="336600"/>
            </a:gs>
            <a:gs pos="15000">
              <a:schemeClr val="accent4">
                <a:alpha val="90000"/>
                <a:hueOff val="0"/>
                <a:satOff val="0"/>
                <a:lumOff val="0"/>
                <a:alphaOff val="0"/>
                <a:satMod val="110000"/>
                <a:lumMod val="100000"/>
                <a:shade val="100000"/>
              </a:schemeClr>
            </a:gs>
            <a:gs pos="20000">
              <a:schemeClr val="accent4">
                <a:alpha val="90000"/>
                <a:hueOff val="0"/>
                <a:satOff val="0"/>
                <a:lumOff val="0"/>
                <a:alphaOff val="0"/>
                <a:lumMod val="99000"/>
                <a:satMod val="120000"/>
                <a:shade val="78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g-Cyrl-TJ" sz="2100" kern="1200" dirty="0"/>
            <a:t>1</a:t>
          </a:r>
          <a:endParaRPr lang="ru-RU" sz="2100" kern="1200" dirty="0"/>
        </a:p>
      </dsp:txBody>
      <dsp:txXfrm rot="-5400000">
        <a:off x="298376" y="500252"/>
        <a:ext cx="764204" cy="327517"/>
      </dsp:txXfrm>
    </dsp:sp>
    <dsp:sp modelId="{D26CD3EC-6393-4CF9-AD10-7B58E072FA58}">
      <dsp:nvSpPr>
        <dsp:cNvPr id="0" name=""/>
        <dsp:cNvSpPr/>
      </dsp:nvSpPr>
      <dsp:spPr>
        <a:xfrm rot="5400000">
          <a:off x="4151983" y="-2765024"/>
          <a:ext cx="906857" cy="6597852"/>
        </a:xfrm>
        <a:prstGeom prst="round2SameRect">
          <a:avLst/>
        </a:prstGeom>
        <a:solidFill>
          <a:srgbClr val="CCF6FE">
            <a:alpha val="0"/>
          </a:srgbClr>
        </a:solidFill>
        <a:ln w="9525" cap="rnd" cmpd="sng" algn="ctr">
          <a:solidFill>
            <a:schemeClr val="accent4">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FontTx/>
            <a:buNone/>
          </a:pPr>
          <a:r>
            <a:rPr lang="tg-Cyrl-TJ" sz="2800" kern="1200" baseline="0" dirty="0">
              <a:latin typeface="Palatino Linotype" pitchFamily="18" charset="0"/>
              <a:ea typeface="+mn-ea"/>
              <a:cs typeface="+mn-cs"/>
            </a:rPr>
            <a:t>Рушди </a:t>
          </a:r>
          <a:r>
            <a:rPr lang="ru-RU" sz="2800" kern="1200" dirty="0" err="1">
              <a:latin typeface="Palatino Linotype" pitchFamily="18" charset="0"/>
              <a:ea typeface="+mn-ea"/>
              <a:cs typeface="+mn-cs"/>
            </a:rPr>
            <a:t>бонкдории</a:t>
          </a:r>
          <a:r>
            <a:rPr lang="ru-RU" sz="2800" kern="1200" dirty="0">
              <a:latin typeface="Palatino Linotype" pitchFamily="18" charset="0"/>
              <a:ea typeface="+mn-ea"/>
              <a:cs typeface="+mn-cs"/>
            </a:rPr>
            <a:t> </a:t>
          </a:r>
          <a:r>
            <a:rPr lang="ru-RU" sz="2800" kern="1200" dirty="0" err="1">
              <a:latin typeface="Palatino Linotype" pitchFamily="18" charset="0"/>
              <a:ea typeface="+mn-ea"/>
              <a:cs typeface="+mn-cs"/>
            </a:rPr>
            <a:t>исломӣ </a:t>
          </a:r>
          <a:r>
            <a:rPr lang="ru-RU" sz="2800" kern="1200" dirty="0">
              <a:latin typeface="Palatino Linotype" pitchFamily="18" charset="0"/>
              <a:ea typeface="+mn-ea"/>
              <a:cs typeface="+mn-cs"/>
            </a:rPr>
            <a:t>дар </a:t>
          </a:r>
          <a:r>
            <a:rPr lang="ru-RU" sz="2800" kern="1200" dirty="0" err="1">
              <a:latin typeface="Palatino Linotype" pitchFamily="18" charset="0"/>
              <a:ea typeface="+mn-ea"/>
              <a:cs typeface="+mn-cs"/>
            </a:rPr>
            <a:t>ҷаҳон</a:t>
          </a:r>
          <a:endParaRPr lang="ru-RU" sz="2800" kern="1200" dirty="0"/>
        </a:p>
      </dsp:txBody>
      <dsp:txXfrm rot="-5400000">
        <a:off x="1306486" y="124742"/>
        <a:ext cx="6553583" cy="8183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06098-376A-48CA-B47C-E1E2BA9FFB27}">
      <dsp:nvSpPr>
        <dsp:cNvPr id="0" name=""/>
        <dsp:cNvSpPr/>
      </dsp:nvSpPr>
      <dsp:spPr>
        <a:xfrm>
          <a:off x="21178" y="0"/>
          <a:ext cx="1238154" cy="52462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3</a:t>
          </a:r>
          <a:endParaRPr lang="ru-RU" sz="2800" b="1" kern="1200" dirty="0">
            <a:latin typeface="Times New Roman" panose="02020603050405020304" pitchFamily="18" charset="0"/>
            <a:ea typeface="+mn-ea"/>
            <a:cs typeface="Times New Roman" panose="02020603050405020304" pitchFamily="18" charset="0"/>
          </a:endParaRPr>
        </a:p>
      </dsp:txBody>
      <dsp:txXfrm>
        <a:off x="21178" y="0"/>
        <a:ext cx="1238154" cy="283297"/>
      </dsp:txXfrm>
    </dsp:sp>
    <dsp:sp modelId="{12B6AAFF-0B71-415F-B094-A4E213E1C0B0}">
      <dsp:nvSpPr>
        <dsp:cNvPr id="0" name=""/>
        <dsp:cNvSpPr/>
      </dsp:nvSpPr>
      <dsp:spPr>
        <a:xfrm>
          <a:off x="0" y="385296"/>
          <a:ext cx="8769424" cy="1097429"/>
        </a:xfrm>
        <a:prstGeom prst="rect">
          <a:avLst/>
        </a:prstGeom>
        <a:gradFill rotWithShape="0">
          <a:gsLst>
            <a:gs pos="67000">
              <a:srgbClr val="549E39">
                <a:lumMod val="5000"/>
                <a:lumOff val="95000"/>
              </a:srgbClr>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just" defTabSz="711200">
            <a:lnSpc>
              <a:spcPct val="90000"/>
            </a:lnSpc>
            <a:spcBef>
              <a:spcPct val="0"/>
            </a:spcBef>
            <a:spcAft>
              <a:spcPct val="35000"/>
            </a:spcAft>
            <a:buFont typeface="Wingdings" pitchFamily="2" charset="2"/>
            <a:buNone/>
          </a:pPr>
          <a:r>
            <a:rPr lang="tg-Cyrl-TJ" sz="1600" kern="400">
              <a:solidFill>
                <a:prstClr val="black">
                  <a:hueOff val="0"/>
                  <a:satOff val="0"/>
                  <a:lumOff val="0"/>
                  <a:alphaOff val="0"/>
                </a:prstClr>
              </a:solidFill>
              <a:uFill>
                <a:solidFill>
                  <a:srgbClr val="000000"/>
                </a:solidFill>
              </a:uFill>
              <a:latin typeface="Palatino Linotype" pitchFamily="18" charset="0"/>
              <a:ea typeface="+mn-ea"/>
              <a:cs typeface="+mn-cs"/>
            </a:rPr>
            <a:t>Тавассути ВАО бештар маводҳои таблиғотӣ омода гардида ба мардум пешкаш карда шавад. </a:t>
          </a: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mn-cs"/>
          </a:endParaRPr>
        </a:p>
      </dsp:txBody>
      <dsp:txXfrm>
        <a:off x="0" y="385296"/>
        <a:ext cx="8769424" cy="109742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06098-376A-48CA-B47C-E1E2BA9FFB27}">
      <dsp:nvSpPr>
        <dsp:cNvPr id="0" name=""/>
        <dsp:cNvSpPr/>
      </dsp:nvSpPr>
      <dsp:spPr>
        <a:xfrm>
          <a:off x="2411" y="0"/>
          <a:ext cx="1568586" cy="599349"/>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4</a:t>
          </a:r>
          <a:endParaRPr lang="ru-RU" sz="2800" b="1" kern="1200" dirty="0">
            <a:latin typeface="Times New Roman" panose="02020603050405020304" pitchFamily="18" charset="0"/>
            <a:ea typeface="+mn-ea"/>
            <a:cs typeface="Times New Roman" panose="02020603050405020304" pitchFamily="18" charset="0"/>
          </a:endParaRPr>
        </a:p>
      </dsp:txBody>
      <dsp:txXfrm>
        <a:off x="2411" y="0"/>
        <a:ext cx="1568586" cy="323648"/>
      </dsp:txXfrm>
    </dsp:sp>
    <dsp:sp modelId="{12B6AAFF-0B71-415F-B094-A4E213E1C0B0}">
      <dsp:nvSpPr>
        <dsp:cNvPr id="0" name=""/>
        <dsp:cNvSpPr/>
      </dsp:nvSpPr>
      <dsp:spPr>
        <a:xfrm>
          <a:off x="0" y="339556"/>
          <a:ext cx="8769424" cy="967151"/>
        </a:xfrm>
        <a:prstGeom prst="rect">
          <a:avLst/>
        </a:prstGeom>
        <a:gradFill rotWithShape="0">
          <a:gsLst>
            <a:gs pos="67000">
              <a:schemeClr val="bg1"/>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just" defTabSz="711200">
            <a:lnSpc>
              <a:spcPct val="90000"/>
            </a:lnSpc>
            <a:spcBef>
              <a:spcPct val="0"/>
            </a:spcBef>
            <a:spcAft>
              <a:spcPct val="35000"/>
            </a:spcAft>
            <a:buFont typeface="Wingdings" pitchFamily="2" charset="2"/>
            <a:buNone/>
          </a:pPr>
          <a:r>
            <a:rPr lang="tg-Cyrl-TJ" sz="1600" kern="400" dirty="0">
              <a:solidFill>
                <a:prstClr val="black">
                  <a:hueOff val="0"/>
                  <a:satOff val="0"/>
                  <a:lumOff val="0"/>
                  <a:alphaOff val="0"/>
                </a:prstClr>
              </a:solidFill>
              <a:uFill>
                <a:solidFill>
                  <a:srgbClr val="000000"/>
                </a:solidFill>
              </a:uFill>
              <a:latin typeface="Palatino Linotype" pitchFamily="18" charset="0"/>
              <a:ea typeface="+mn-ea"/>
              <a:cs typeface="+mn-cs"/>
            </a:rPr>
            <a:t>Лоиҳаи махсус ҷиҳати гузаронидани семинар - машваратҳои дахлдор дар сатҳи шаҳру ноҳияҳо ва мактабҳо роҳандозӣ карда шавад</a:t>
          </a: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mn-cs"/>
          </a:endParaRPr>
        </a:p>
      </dsp:txBody>
      <dsp:txXfrm>
        <a:off x="0" y="339556"/>
        <a:ext cx="8769424" cy="96715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06098-376A-48CA-B47C-E1E2BA9FFB27}">
      <dsp:nvSpPr>
        <dsp:cNvPr id="0" name=""/>
        <dsp:cNvSpPr/>
      </dsp:nvSpPr>
      <dsp:spPr>
        <a:xfrm>
          <a:off x="33849" y="0"/>
          <a:ext cx="1602524" cy="56035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5</a:t>
          </a:r>
          <a:endParaRPr lang="ru-RU" sz="2800" b="1" kern="1200" dirty="0">
            <a:latin typeface="Times New Roman" panose="02020603050405020304" pitchFamily="18" charset="0"/>
            <a:ea typeface="+mn-ea"/>
            <a:cs typeface="Times New Roman" panose="02020603050405020304" pitchFamily="18" charset="0"/>
          </a:endParaRPr>
        </a:p>
      </dsp:txBody>
      <dsp:txXfrm>
        <a:off x="33849" y="0"/>
        <a:ext cx="1602524" cy="302591"/>
      </dsp:txXfrm>
    </dsp:sp>
    <dsp:sp modelId="{12B6AAFF-0B71-415F-B094-A4E213E1C0B0}">
      <dsp:nvSpPr>
        <dsp:cNvPr id="0" name=""/>
        <dsp:cNvSpPr/>
      </dsp:nvSpPr>
      <dsp:spPr>
        <a:xfrm>
          <a:off x="0" y="411536"/>
          <a:ext cx="8769424" cy="1172170"/>
        </a:xfrm>
        <a:prstGeom prst="rect">
          <a:avLst/>
        </a:prstGeom>
        <a:gradFill rotWithShape="0">
          <a:gsLst>
            <a:gs pos="84000">
              <a:schemeClr val="bg1"/>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just" defTabSz="622300">
            <a:lnSpc>
              <a:spcPct val="90000"/>
            </a:lnSpc>
            <a:spcBef>
              <a:spcPct val="0"/>
            </a:spcBef>
            <a:spcAft>
              <a:spcPct val="35000"/>
            </a:spcAft>
            <a:buFont typeface="Wingdings" pitchFamily="2" charset="2"/>
            <a:buNone/>
          </a:pPr>
          <a:r>
            <a:rPr lang="tg-Cyrl-TJ" sz="1400" kern="400" dirty="0">
              <a:uFill>
                <a:solidFill>
                  <a:srgbClr val="000000"/>
                </a:solidFill>
              </a:uFill>
              <a:latin typeface="Palatino Linotype" pitchFamily="18" charset="0"/>
              <a:ea typeface="+mn-ea"/>
              <a:cs typeface="+mn-cs"/>
            </a:rPr>
            <a:t>Роҳнамо барои истифодабарандагони </a:t>
          </a:r>
          <a:r>
            <a:rPr lang="tg-Cyrl-TJ" sz="1400" kern="400" dirty="0">
              <a:solidFill>
                <a:prstClr val="black">
                  <a:hueOff val="0"/>
                  <a:satOff val="0"/>
                  <a:lumOff val="0"/>
                  <a:alphaOff val="0"/>
                </a:prstClr>
              </a:solidFill>
              <a:uFill>
                <a:solidFill>
                  <a:srgbClr val="000000"/>
                </a:solidFill>
              </a:uFill>
              <a:latin typeface="Palatino Linotype" pitchFamily="18" charset="0"/>
              <a:ea typeface="+mn-ea"/>
              <a:cs typeface="+mn-cs"/>
            </a:rPr>
            <a:t>хизматрасонии</a:t>
          </a:r>
          <a:r>
            <a:rPr lang="tg-Cyrl-TJ" sz="1400" kern="400" dirty="0">
              <a:uFill>
                <a:solidFill>
                  <a:srgbClr val="000000"/>
                </a:solidFill>
              </a:uFill>
              <a:latin typeface="Palatino Linotype" pitchFamily="18" charset="0"/>
              <a:ea typeface="+mn-ea"/>
              <a:cs typeface="+mn-cs"/>
            </a:rPr>
            <a:t> бонкдории исломӣ таҳия карда шуда, ба аҳолии кишвар дастрас карда шавад</a:t>
          </a:r>
        </a:p>
        <a:p>
          <a:pPr marL="0" lvl="0" indent="0" algn="just" defTabSz="622300">
            <a:lnSpc>
              <a:spcPct val="90000"/>
            </a:lnSpc>
            <a:spcBef>
              <a:spcPct val="0"/>
            </a:spcBef>
            <a:spcAft>
              <a:spcPct val="35000"/>
            </a:spcAft>
            <a:buFont typeface="Wingdings" pitchFamily="2" charset="2"/>
            <a:buNone/>
          </a:pPr>
          <a:r>
            <a:rPr lang="tg-Cyrl-TJ" sz="1400" kern="400" dirty="0">
              <a:uFill>
                <a:solidFill>
                  <a:srgbClr val="000000"/>
                </a:solidFill>
              </a:uFill>
              <a:latin typeface="Palatino Linotype" pitchFamily="18" charset="0"/>
              <a:ea typeface="+mn-ea"/>
              <a:cs typeface="+mn-cs"/>
            </a:rPr>
            <a:t>Аз ҷониби ТҚИ ва ассостсиатсияҳои соҳавӣ буклетҳо ва варақаҳои махсус барои истифодабарандагони хизматрасониҳои молиявӣ таҳия карда шуда тавассути марказҳои савдо ва хизматрасонии маишӣ ба аҳолӣ дастрас гардонида шаванд</a:t>
          </a:r>
          <a:endParaRPr lang="ru-RU" sz="1400" kern="400" dirty="0">
            <a:uFill>
              <a:solidFill>
                <a:srgbClr val="000000"/>
              </a:solidFill>
            </a:uFill>
            <a:latin typeface="Palatino Linotype" pitchFamily="18" charset="0"/>
            <a:ea typeface="+mn-ea"/>
            <a:cs typeface="+mn-cs"/>
          </a:endParaRPr>
        </a:p>
      </dsp:txBody>
      <dsp:txXfrm>
        <a:off x="0" y="411536"/>
        <a:ext cx="8769424" cy="117217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06098-376A-48CA-B47C-E1E2BA9FFB27}">
      <dsp:nvSpPr>
        <dsp:cNvPr id="0" name=""/>
        <dsp:cNvSpPr/>
      </dsp:nvSpPr>
      <dsp:spPr>
        <a:xfrm>
          <a:off x="0" y="0"/>
          <a:ext cx="1670224" cy="52462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6</a:t>
          </a:r>
          <a:endParaRPr lang="ru-RU" sz="2800" b="1" kern="1200" dirty="0">
            <a:latin typeface="Times New Roman" panose="02020603050405020304" pitchFamily="18" charset="0"/>
            <a:ea typeface="+mn-ea"/>
            <a:cs typeface="Times New Roman" panose="02020603050405020304" pitchFamily="18" charset="0"/>
          </a:endParaRPr>
        </a:p>
      </dsp:txBody>
      <dsp:txXfrm>
        <a:off x="0" y="0"/>
        <a:ext cx="1670224" cy="283297"/>
      </dsp:txXfrm>
    </dsp:sp>
    <dsp:sp modelId="{12B6AAFF-0B71-415F-B094-A4E213E1C0B0}">
      <dsp:nvSpPr>
        <dsp:cNvPr id="0" name=""/>
        <dsp:cNvSpPr/>
      </dsp:nvSpPr>
      <dsp:spPr>
        <a:xfrm>
          <a:off x="0" y="385296"/>
          <a:ext cx="8769424" cy="1097429"/>
        </a:xfrm>
        <a:prstGeom prst="rect">
          <a:avLst/>
        </a:prstGeom>
        <a:gradFill rotWithShape="0">
          <a:gsLst>
            <a:gs pos="83000">
              <a:schemeClr val="bg1"/>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just" defTabSz="711200">
            <a:lnSpc>
              <a:spcPct val="90000"/>
            </a:lnSpc>
            <a:spcBef>
              <a:spcPct val="0"/>
            </a:spcBef>
            <a:spcAft>
              <a:spcPct val="35000"/>
            </a:spcAft>
            <a:buFont typeface="Wingdings" pitchFamily="2" charset="2"/>
            <a:buNone/>
          </a:pPr>
          <a:r>
            <a:rPr lang="tg-Cyrl-TJ" sz="1600" kern="400" dirty="0">
              <a:uFill>
                <a:solidFill>
                  <a:srgbClr val="000000"/>
                </a:solidFill>
              </a:uFill>
              <a:latin typeface="Palatino Linotype" pitchFamily="18" charset="0"/>
              <a:ea typeface="+mn-ea"/>
              <a:cs typeface="+mn-cs"/>
            </a:rPr>
            <a:t>Дар барномаҳои таълимии факултетҳои иқтисодии мактабҳои таҳсилоти олӣ ва махсуси кишвар фанни асосҳои молияи исломӣ пешбинӣ карда шавад</a:t>
          </a:r>
          <a:endParaRPr lang="ru-RU" sz="1600" kern="400" dirty="0">
            <a:uFill>
              <a:solidFill>
                <a:srgbClr val="000000"/>
              </a:solidFill>
            </a:uFill>
            <a:latin typeface="Palatino Linotype" pitchFamily="18" charset="0"/>
            <a:ea typeface="+mn-ea"/>
            <a:cs typeface="+mn-cs"/>
          </a:endParaRPr>
        </a:p>
      </dsp:txBody>
      <dsp:txXfrm>
        <a:off x="0" y="385296"/>
        <a:ext cx="8769424" cy="10974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2FCD7-95A4-4F8B-A637-770223A4634D}">
      <dsp:nvSpPr>
        <dsp:cNvPr id="0" name=""/>
        <dsp:cNvSpPr/>
      </dsp:nvSpPr>
      <dsp:spPr>
        <a:xfrm rot="5400000">
          <a:off x="134777" y="223203"/>
          <a:ext cx="1090655" cy="763458"/>
        </a:xfrm>
        <a:prstGeom prst="chevron">
          <a:avLst/>
        </a:prstGeom>
        <a:gradFill rotWithShape="0">
          <a:gsLst>
            <a:gs pos="28000">
              <a:srgbClr val="336600"/>
            </a:gs>
            <a:gs pos="15000">
              <a:schemeClr val="accent4">
                <a:alpha val="90000"/>
                <a:hueOff val="0"/>
                <a:satOff val="0"/>
                <a:lumOff val="0"/>
                <a:alphaOff val="0"/>
                <a:satMod val="110000"/>
                <a:lumMod val="100000"/>
                <a:shade val="100000"/>
              </a:schemeClr>
            </a:gs>
            <a:gs pos="20000">
              <a:schemeClr val="accent4">
                <a:alpha val="90000"/>
                <a:hueOff val="0"/>
                <a:satOff val="0"/>
                <a:lumOff val="0"/>
                <a:alphaOff val="0"/>
                <a:lumMod val="99000"/>
                <a:satMod val="120000"/>
                <a:shade val="78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g-Cyrl-TJ" sz="2100" kern="1200" dirty="0"/>
            <a:t>2</a:t>
          </a:r>
          <a:endParaRPr lang="ru-RU" sz="2100" kern="1200" dirty="0"/>
        </a:p>
      </dsp:txBody>
      <dsp:txXfrm rot="-5400000">
        <a:off x="298376" y="441333"/>
        <a:ext cx="763458" cy="327197"/>
      </dsp:txXfrm>
    </dsp:sp>
    <dsp:sp modelId="{D26CD3EC-6393-4CF9-AD10-7B58E072FA58}">
      <dsp:nvSpPr>
        <dsp:cNvPr id="0" name=""/>
        <dsp:cNvSpPr/>
      </dsp:nvSpPr>
      <dsp:spPr>
        <a:xfrm rot="5400000">
          <a:off x="4135970" y="-2774469"/>
          <a:ext cx="905971" cy="6564902"/>
        </a:xfrm>
        <a:prstGeom prst="round2SameRect">
          <a:avLst/>
        </a:prstGeom>
        <a:solidFill>
          <a:srgbClr val="CCF6FE">
            <a:alpha val="0"/>
          </a:srgbClr>
        </a:solidFill>
        <a:ln w="9525" cap="rnd" cmpd="sng" algn="ctr">
          <a:solidFill>
            <a:schemeClr val="accent4">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2024" tIns="17145" rIns="17145" bIns="17145" numCol="1" spcCol="1270" anchor="ctr" anchorCtr="0">
          <a:noAutofit/>
        </a:bodyPr>
        <a:lstStyle/>
        <a:p>
          <a:pPr marL="0" lvl="1" indent="0" algn="l" defTabSz="1200150" rtl="0">
            <a:lnSpc>
              <a:spcPct val="90000"/>
            </a:lnSpc>
            <a:spcBef>
              <a:spcPct val="0"/>
            </a:spcBef>
            <a:spcAft>
              <a:spcPct val="15000"/>
            </a:spcAft>
            <a:buFontTx/>
            <a:buNone/>
          </a:pPr>
          <a:r>
            <a:rPr lang="tg-Cyrl-TJ" sz="2700" kern="1200" dirty="0">
              <a:solidFill>
                <a:prstClr val="black">
                  <a:hueOff val="0"/>
                  <a:satOff val="0"/>
                  <a:lumOff val="0"/>
                  <a:alphaOff val="0"/>
                </a:prstClr>
              </a:solidFill>
              <a:latin typeface="Palatino Linotype" pitchFamily="18" charset="0"/>
              <a:ea typeface="+mn-ea"/>
              <a:cs typeface="+mn-cs"/>
            </a:rPr>
            <a:t>Татбиқи бонкдории исломӣ дар Тоҷикистон</a:t>
          </a:r>
          <a:endParaRPr lang="ru-RU" sz="2700" kern="1200" dirty="0">
            <a:solidFill>
              <a:prstClr val="black">
                <a:hueOff val="0"/>
                <a:satOff val="0"/>
                <a:lumOff val="0"/>
                <a:alphaOff val="0"/>
              </a:prstClr>
            </a:solidFill>
            <a:latin typeface="Palatino Linotype" pitchFamily="18" charset="0"/>
            <a:ea typeface="+mn-ea"/>
            <a:cs typeface="+mn-cs"/>
          </a:endParaRPr>
        </a:p>
      </dsp:txBody>
      <dsp:txXfrm rot="-5400000">
        <a:off x="1306505" y="99222"/>
        <a:ext cx="6520676" cy="8175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2FCD7-95A4-4F8B-A637-770223A4634D}">
      <dsp:nvSpPr>
        <dsp:cNvPr id="0" name=""/>
        <dsp:cNvSpPr/>
      </dsp:nvSpPr>
      <dsp:spPr>
        <a:xfrm rot="5400000">
          <a:off x="134617" y="246127"/>
          <a:ext cx="1091721" cy="764204"/>
        </a:xfrm>
        <a:prstGeom prst="chevron">
          <a:avLst/>
        </a:prstGeom>
        <a:gradFill rotWithShape="0">
          <a:gsLst>
            <a:gs pos="28000">
              <a:srgbClr val="336600"/>
            </a:gs>
            <a:gs pos="15000">
              <a:schemeClr val="accent4">
                <a:alpha val="90000"/>
                <a:hueOff val="0"/>
                <a:satOff val="0"/>
                <a:lumOff val="0"/>
                <a:alphaOff val="0"/>
                <a:satMod val="110000"/>
                <a:lumMod val="100000"/>
                <a:shade val="100000"/>
              </a:schemeClr>
            </a:gs>
            <a:gs pos="20000">
              <a:schemeClr val="accent4">
                <a:alpha val="90000"/>
                <a:hueOff val="0"/>
                <a:satOff val="0"/>
                <a:lumOff val="0"/>
                <a:alphaOff val="0"/>
                <a:lumMod val="99000"/>
                <a:satMod val="120000"/>
                <a:shade val="78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g-Cyrl-TJ" sz="2100" kern="1200" dirty="0"/>
            <a:t>3</a:t>
          </a:r>
          <a:endParaRPr lang="ru-RU" sz="2100" kern="1200" dirty="0"/>
        </a:p>
      </dsp:txBody>
      <dsp:txXfrm rot="-5400000">
        <a:off x="298376" y="464470"/>
        <a:ext cx="764204" cy="327517"/>
      </dsp:txXfrm>
    </dsp:sp>
    <dsp:sp modelId="{D26CD3EC-6393-4CF9-AD10-7B58E072FA58}">
      <dsp:nvSpPr>
        <dsp:cNvPr id="0" name=""/>
        <dsp:cNvSpPr/>
      </dsp:nvSpPr>
      <dsp:spPr>
        <a:xfrm rot="5400000">
          <a:off x="4151983" y="-2790940"/>
          <a:ext cx="906857" cy="6597852"/>
        </a:xfrm>
        <a:prstGeom prst="round2SameRect">
          <a:avLst/>
        </a:prstGeom>
        <a:solidFill>
          <a:srgbClr val="CCF6FE">
            <a:alpha val="0"/>
          </a:srgbClr>
        </a:solidFill>
        <a:ln w="9525" cap="rnd" cmpd="sng" algn="ctr">
          <a:solidFill>
            <a:schemeClr val="accent4">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FontTx/>
            <a:buNone/>
          </a:pPr>
          <a:r>
            <a:rPr lang="tg-Cyrl-TJ" sz="2800" kern="1200" baseline="0" dirty="0">
              <a:solidFill>
                <a:prstClr val="black">
                  <a:hueOff val="0"/>
                  <a:satOff val="0"/>
                  <a:lumOff val="0"/>
                  <a:alphaOff val="0"/>
                </a:prstClr>
              </a:solidFill>
              <a:latin typeface="Palatino Linotype" pitchFamily="18" charset="0"/>
              <a:ea typeface="+mn-ea"/>
              <a:cs typeface="+mn-cs"/>
            </a:rPr>
            <a:t>Нақшаҳо</a:t>
          </a:r>
          <a:endParaRPr lang="ru-RU" sz="2800" kern="1200" baseline="0" dirty="0">
            <a:solidFill>
              <a:prstClr val="black">
                <a:hueOff val="0"/>
                <a:satOff val="0"/>
                <a:lumOff val="0"/>
                <a:alphaOff val="0"/>
              </a:prstClr>
            </a:solidFill>
            <a:latin typeface="Palatino Linotype" pitchFamily="18" charset="0"/>
            <a:ea typeface="+mn-ea"/>
            <a:cs typeface="+mn-cs"/>
          </a:endParaRPr>
        </a:p>
      </dsp:txBody>
      <dsp:txXfrm rot="-5400000">
        <a:off x="1306486" y="98826"/>
        <a:ext cx="6553583" cy="8183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D7BC3-69DC-48E9-AA7B-6869DAF1C1C8}">
      <dsp:nvSpPr>
        <dsp:cNvPr id="0" name=""/>
        <dsp:cNvSpPr/>
      </dsp:nvSpPr>
      <dsp:spPr>
        <a:xfrm>
          <a:off x="0" y="0"/>
          <a:ext cx="7632848" cy="701532"/>
        </a:xfrm>
        <a:prstGeom prst="chevron">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17543" tIns="113304" rIns="617543" bIns="113792" numCol="1" spcCol="1270" anchor="t" anchorCtr="0">
          <a:noAutofit/>
        </a:bodyPr>
        <a:lstStyle/>
        <a:p>
          <a:pPr marL="0" lvl="1" indent="0" algn="just" defTabSz="706438">
            <a:lnSpc>
              <a:spcPct val="90000"/>
            </a:lnSpc>
            <a:spcBef>
              <a:spcPct val="0"/>
            </a:spcBef>
            <a:spcAft>
              <a:spcPct val="15000"/>
            </a:spcAft>
            <a:buFont typeface="Wingdings" pitchFamily="2" charset="2"/>
            <a:buNone/>
          </a:pPr>
          <a:r>
            <a:rPr lang="tg-Cyrl-TJ" sz="1600" kern="400" dirty="0">
              <a:uFill>
                <a:solidFill>
                  <a:srgbClr val="000000"/>
                </a:solidFill>
              </a:uFill>
              <a:latin typeface="Palatino Linotype" pitchFamily="18" charset="0"/>
              <a:ea typeface="+mn-ea"/>
              <a:cs typeface="Calibri"/>
            </a:rPr>
            <a:t>Идома додани таҳкими заминаи меъёрии ҳуқуқии вобаста ба танзим ва назорати ташкилотҳои қарзии исломӣ</a:t>
          </a:r>
          <a:endParaRPr lang="ru-RU" sz="1600" kern="400" dirty="0">
            <a:uFill>
              <a:solidFill>
                <a:srgbClr val="000000"/>
              </a:solidFill>
            </a:uFill>
            <a:latin typeface="Palatino Linotype" pitchFamily="18" charset="0"/>
            <a:ea typeface="+mn-ea"/>
            <a:cs typeface="Calibri"/>
          </a:endParaRPr>
        </a:p>
      </dsp:txBody>
      <dsp:txXfrm>
        <a:off x="350766" y="0"/>
        <a:ext cx="6931316" cy="701532"/>
      </dsp:txXfrm>
    </dsp:sp>
    <dsp:sp modelId="{EDB30E6C-D875-4F1F-BDFD-0BD3006F67AA}">
      <dsp:nvSpPr>
        <dsp:cNvPr id="0" name=""/>
        <dsp:cNvSpPr/>
      </dsp:nvSpPr>
      <dsp:spPr>
        <a:xfrm>
          <a:off x="0" y="0"/>
          <a:ext cx="572476" cy="377587"/>
        </a:xfrm>
        <a:prstGeom prst="roundRect">
          <a:avLst/>
        </a:prstGeom>
        <a:solidFill>
          <a:schemeClr val="accent1">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rot="0" spcFirstLastPara="0" vertOverflow="overflow" horzOverflow="overflow" vert="horz" wrap="square" lIns="201952" tIns="0" rIns="201952" bIns="0" numCol="1" spcCol="1270" rtlCol="0" fromWordArt="0" anchor="ctr" anchorCtr="0" forceAA="0" compatLnSpc="1">
          <a:noAutofit/>
        </a:bodyPr>
        <a:lstStyle/>
        <a:p>
          <a:pPr marL="0" lvl="0" indent="0" algn="l" defTabSz="1244600" rtl="0" eaLnBrk="1" latinLnBrk="0" hangingPunct="1">
            <a:lnSpc>
              <a:spcPct val="90000"/>
            </a:lnSpc>
            <a:spcBef>
              <a:spcPct val="0"/>
            </a:spcBef>
            <a:spcAft>
              <a:spcPct val="35000"/>
            </a:spcAft>
            <a:buNone/>
          </a:pPr>
          <a:r>
            <a:rPr lang="tg-Cyrl-TJ" sz="2800" kern="1200">
              <a:latin typeface="Century Gothic" panose="020B0502020202020204"/>
              <a:ea typeface="+mn-ea"/>
              <a:cs typeface="+mn-cs"/>
            </a:rPr>
            <a:t>1</a:t>
          </a:r>
          <a:endParaRPr lang="ru-RU" sz="2800" kern="1200" dirty="0">
            <a:latin typeface="Century Gothic" panose="020B0502020202020204"/>
            <a:ea typeface="+mn-ea"/>
            <a:cs typeface="+mn-cs"/>
          </a:endParaRPr>
        </a:p>
      </dsp:txBody>
      <dsp:txXfrm>
        <a:off x="18432" y="18432"/>
        <a:ext cx="535612" cy="3407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D7BC3-69DC-48E9-AA7B-6869DAF1C1C8}">
      <dsp:nvSpPr>
        <dsp:cNvPr id="0" name=""/>
        <dsp:cNvSpPr/>
      </dsp:nvSpPr>
      <dsp:spPr>
        <a:xfrm>
          <a:off x="0" y="198998"/>
          <a:ext cx="7704856" cy="573422"/>
        </a:xfrm>
        <a:prstGeom prst="chevron">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17543" tIns="113304" rIns="617543" bIns="113792" numCol="1" spcCol="1270" anchor="t" anchorCtr="0">
          <a:noAutofit/>
        </a:bodyPr>
        <a:lstStyle/>
        <a:p>
          <a:pPr marL="0" lvl="1" indent="0" algn="just" defTabSz="711200">
            <a:lnSpc>
              <a:spcPct val="90000"/>
            </a:lnSpc>
            <a:spcBef>
              <a:spcPct val="0"/>
            </a:spcBef>
            <a:spcAft>
              <a:spcPct val="15000"/>
            </a:spcAft>
            <a:buFont typeface="Wingdings" pitchFamily="2" charset="2"/>
            <a:buNone/>
          </a:pPr>
          <a:r>
            <a:rPr lang="tg-Cyrl-TJ" sz="1600" kern="400" dirty="0">
              <a:uFill>
                <a:solidFill>
                  <a:srgbClr val="000000"/>
                </a:solidFill>
              </a:uFill>
              <a:latin typeface="Palatino Linotype" pitchFamily="18" charset="0"/>
              <a:ea typeface="+mn-ea"/>
              <a:cs typeface="Calibri"/>
            </a:rPr>
            <a:t>Давом додани ҳамкорӣ бо институтҳои бонуфузи байналмилалӣ ва мушовирони байналмилалӣ</a:t>
          </a:r>
          <a:endParaRPr lang="ru-RU" sz="1600" kern="400" dirty="0">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dsp:txBody>
      <dsp:txXfrm>
        <a:off x="286711" y="198998"/>
        <a:ext cx="7131434" cy="573422"/>
      </dsp:txXfrm>
    </dsp:sp>
    <dsp:sp modelId="{EDB30E6C-D875-4F1F-BDFD-0BD3006F67AA}">
      <dsp:nvSpPr>
        <dsp:cNvPr id="0" name=""/>
        <dsp:cNvSpPr/>
      </dsp:nvSpPr>
      <dsp:spPr>
        <a:xfrm>
          <a:off x="66331" y="123189"/>
          <a:ext cx="556378" cy="395430"/>
        </a:xfrm>
        <a:prstGeom prst="roundRect">
          <a:avLst/>
        </a:prstGeom>
        <a:solidFill>
          <a:schemeClr val="accent1">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rot="0" spcFirstLastPara="0" vertOverflow="overflow" horzOverflow="overflow" vert="horz" wrap="square" lIns="201952" tIns="0" rIns="201952" bIns="0" numCol="1" spcCol="1270" rtlCol="0" fromWordArt="0" anchor="ctr" anchorCtr="0" forceAA="0" compatLnSpc="1">
          <a:noAutofit/>
        </a:bodyPr>
        <a:lstStyle/>
        <a:p>
          <a:pPr marL="0" lvl="0" indent="0" algn="l" defTabSz="1244600" rtl="0" eaLnBrk="1" latinLnBrk="0" hangingPunct="1">
            <a:lnSpc>
              <a:spcPct val="90000"/>
            </a:lnSpc>
            <a:spcBef>
              <a:spcPct val="0"/>
            </a:spcBef>
            <a:spcAft>
              <a:spcPct val="35000"/>
            </a:spcAft>
            <a:buNone/>
          </a:pPr>
          <a:r>
            <a:rPr lang="tg-Cyrl-TJ" sz="2800" kern="1200" dirty="0">
              <a:latin typeface="Century Gothic" panose="020B0502020202020204"/>
              <a:ea typeface="+mn-ea"/>
              <a:cs typeface="+mn-cs"/>
            </a:rPr>
            <a:t>2</a:t>
          </a:r>
          <a:endParaRPr lang="ru-RU" sz="2800" kern="1200" dirty="0">
            <a:latin typeface="Century Gothic" panose="020B0502020202020204"/>
            <a:ea typeface="+mn-ea"/>
            <a:cs typeface="+mn-cs"/>
          </a:endParaRPr>
        </a:p>
      </dsp:txBody>
      <dsp:txXfrm>
        <a:off x="85634" y="142492"/>
        <a:ext cx="517772" cy="3568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D7BC3-69DC-48E9-AA7B-6869DAF1C1C8}">
      <dsp:nvSpPr>
        <dsp:cNvPr id="0" name=""/>
        <dsp:cNvSpPr/>
      </dsp:nvSpPr>
      <dsp:spPr>
        <a:xfrm>
          <a:off x="0" y="311055"/>
          <a:ext cx="7704856" cy="613092"/>
        </a:xfrm>
        <a:prstGeom prst="chevron">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97982" tIns="113304" rIns="597982" bIns="113792" numCol="1" spcCol="1270" anchor="t" anchorCtr="0">
          <a:noAutofit/>
        </a:bodyPr>
        <a:lstStyle/>
        <a:p>
          <a:pPr marL="0" lvl="1" indent="0" algn="just" defTabSz="711200">
            <a:lnSpc>
              <a:spcPct val="90000"/>
            </a:lnSpc>
            <a:spcBef>
              <a:spcPct val="0"/>
            </a:spcBef>
            <a:spcAft>
              <a:spcPct val="15000"/>
            </a:spcAft>
            <a:buFont typeface="Wingdings" pitchFamily="2" charset="2"/>
            <a:buNone/>
          </a:pPr>
          <a:r>
            <a:rPr lang="tg-Cyrl-TJ" sz="1600" kern="400" dirty="0">
              <a:uFill>
                <a:solidFill>
                  <a:srgbClr val="000000"/>
                </a:solidFill>
              </a:uFill>
              <a:latin typeface="Palatino Linotype" pitchFamily="18" charset="0"/>
              <a:ea typeface="+mn-ea"/>
              <a:cs typeface="Calibri"/>
            </a:rPr>
            <a:t>Баланд бардоштани тахассуси кормандони Бонки миллии Тоҷикистон дар ин самт</a:t>
          </a:r>
          <a:endParaRPr lang="ru-RU" sz="1600" kern="400" dirty="0">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baseline="0" dirty="0">
            <a:solidFill>
              <a:prstClr val="black">
                <a:hueOff val="0"/>
                <a:satOff val="0"/>
                <a:lumOff val="0"/>
                <a:alphaOff val="0"/>
              </a:prstClr>
            </a:solidFill>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baseline="0" dirty="0">
            <a:solidFill>
              <a:prstClr val="black">
                <a:hueOff val="0"/>
                <a:satOff val="0"/>
                <a:lumOff val="0"/>
                <a:alphaOff val="0"/>
              </a:prstClr>
            </a:solidFill>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baseline="0" dirty="0"/>
        </a:p>
      </dsp:txBody>
      <dsp:txXfrm>
        <a:off x="306546" y="311055"/>
        <a:ext cx="7091764" cy="613092"/>
      </dsp:txXfrm>
    </dsp:sp>
    <dsp:sp modelId="{EDB30E6C-D875-4F1F-BDFD-0BD3006F67AA}">
      <dsp:nvSpPr>
        <dsp:cNvPr id="0" name=""/>
        <dsp:cNvSpPr/>
      </dsp:nvSpPr>
      <dsp:spPr>
        <a:xfrm>
          <a:off x="0" y="263678"/>
          <a:ext cx="585097" cy="358629"/>
        </a:xfrm>
        <a:prstGeom prst="roundRect">
          <a:avLst/>
        </a:prstGeom>
        <a:solidFill>
          <a:schemeClr val="accent1">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rot="0" spcFirstLastPara="0" vertOverflow="overflow" horzOverflow="overflow" vert="horz" wrap="square" lIns="201952" tIns="0" rIns="201952" bIns="0" numCol="1" spcCol="1270" rtlCol="0" fromWordArt="0" anchor="ctr" anchorCtr="0" forceAA="0" compatLnSpc="1">
          <a:noAutofit/>
        </a:bodyPr>
        <a:lstStyle/>
        <a:p>
          <a:pPr marL="0" lvl="0" indent="0" algn="l" defTabSz="1244600" rtl="0" eaLnBrk="1" latinLnBrk="0" hangingPunct="1">
            <a:lnSpc>
              <a:spcPct val="90000"/>
            </a:lnSpc>
            <a:spcBef>
              <a:spcPct val="0"/>
            </a:spcBef>
            <a:spcAft>
              <a:spcPct val="35000"/>
            </a:spcAft>
            <a:buNone/>
          </a:pPr>
          <a:r>
            <a:rPr lang="tg-Cyrl-TJ" sz="2800" kern="1200">
              <a:latin typeface="Century Gothic" panose="020B0502020202020204"/>
              <a:ea typeface="+mn-ea"/>
              <a:cs typeface="+mn-cs"/>
            </a:rPr>
            <a:t>3</a:t>
          </a:r>
          <a:endParaRPr lang="ru-RU" sz="2800" kern="1200" dirty="0">
            <a:latin typeface="Century Gothic" panose="020B0502020202020204"/>
            <a:ea typeface="+mn-ea"/>
            <a:cs typeface="+mn-cs"/>
          </a:endParaRPr>
        </a:p>
      </dsp:txBody>
      <dsp:txXfrm>
        <a:off x="17507" y="281185"/>
        <a:ext cx="550083" cy="3236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D7BC3-69DC-48E9-AA7B-6869DAF1C1C8}">
      <dsp:nvSpPr>
        <dsp:cNvPr id="0" name=""/>
        <dsp:cNvSpPr/>
      </dsp:nvSpPr>
      <dsp:spPr>
        <a:xfrm>
          <a:off x="0" y="281221"/>
          <a:ext cx="7704856" cy="794342"/>
        </a:xfrm>
        <a:prstGeom prst="chevron">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17543" tIns="113304" rIns="617543" bIns="113792" numCol="1" spcCol="1270" anchor="t" anchorCtr="0">
          <a:noAutofit/>
        </a:bodyPr>
        <a:lstStyle/>
        <a:p>
          <a:pPr marL="0" lvl="1" indent="0" algn="just" defTabSz="711200">
            <a:lnSpc>
              <a:spcPct val="90000"/>
            </a:lnSpc>
            <a:spcBef>
              <a:spcPct val="0"/>
            </a:spcBef>
            <a:spcAft>
              <a:spcPct val="15000"/>
            </a:spcAft>
            <a:buFont typeface="Wingdings" pitchFamily="2" charset="2"/>
            <a:buNone/>
          </a:pPr>
          <a:r>
            <a:rPr lang="tg-Cyrl-TJ" sz="1500" kern="400" dirty="0">
              <a:uFill>
                <a:solidFill>
                  <a:srgbClr val="000000"/>
                </a:solidFill>
              </a:uFill>
              <a:latin typeface="Palatino Linotype" pitchFamily="18" charset="0"/>
              <a:ea typeface="+mn-ea"/>
              <a:cs typeface="Calibri"/>
            </a:rPr>
            <a:t>Омухтани таҷрибаи бонкҳои марказии дигар давлатҳо ва таҷрибаи пешқадами ҷаҳонӣ дар самти татбиқи бонкдории исломӣ</a:t>
          </a:r>
          <a:endParaRPr lang="ru-RU" sz="1500" kern="400" dirty="0">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a:p>
          <a:pPr marL="0" lvl="1" indent="0" algn="l" defTabSz="711200">
            <a:lnSpc>
              <a:spcPct val="90000"/>
            </a:lnSpc>
            <a:spcBef>
              <a:spcPct val="0"/>
            </a:spcBef>
            <a:spcAft>
              <a:spcPct val="15000"/>
            </a:spcAft>
            <a:buFont typeface="Wingdings" pitchFamily="2" charset="2"/>
            <a:buNone/>
          </a:pP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Calibri"/>
          </a:endParaRPr>
        </a:p>
      </dsp:txBody>
      <dsp:txXfrm>
        <a:off x="397171" y="281221"/>
        <a:ext cx="6910514" cy="794342"/>
      </dsp:txXfrm>
    </dsp:sp>
    <dsp:sp modelId="{EDB30E6C-D875-4F1F-BDFD-0BD3006F67AA}">
      <dsp:nvSpPr>
        <dsp:cNvPr id="0" name=""/>
        <dsp:cNvSpPr/>
      </dsp:nvSpPr>
      <dsp:spPr>
        <a:xfrm>
          <a:off x="0" y="208114"/>
          <a:ext cx="585097" cy="334577"/>
        </a:xfrm>
        <a:prstGeom prst="roundRect">
          <a:avLst/>
        </a:prstGeom>
        <a:solidFill>
          <a:schemeClr val="accent1">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952" tIns="0" rIns="201952" bIns="0" numCol="1" spcCol="1270" anchor="ctr" anchorCtr="0">
          <a:noAutofit/>
        </a:bodyPr>
        <a:lstStyle/>
        <a:p>
          <a:pPr marL="0" lvl="0" indent="0" algn="l" defTabSz="1244600">
            <a:lnSpc>
              <a:spcPct val="90000"/>
            </a:lnSpc>
            <a:spcBef>
              <a:spcPct val="0"/>
            </a:spcBef>
            <a:spcAft>
              <a:spcPct val="35000"/>
            </a:spcAft>
            <a:buNone/>
          </a:pPr>
          <a:r>
            <a:rPr lang="tg-Cyrl-TJ" sz="2800" kern="1200" dirty="0">
              <a:latin typeface="Century Gothic" panose="020B0502020202020204"/>
              <a:ea typeface="+mn-ea"/>
              <a:cs typeface="+mn-cs"/>
            </a:rPr>
            <a:t>4</a:t>
          </a:r>
          <a:endParaRPr lang="ru-RU" sz="2800" kern="1200" dirty="0">
            <a:latin typeface="Century Gothic" panose="020B0502020202020204"/>
            <a:ea typeface="+mn-ea"/>
            <a:cs typeface="+mn-cs"/>
          </a:endParaRPr>
        </a:p>
      </dsp:txBody>
      <dsp:txXfrm>
        <a:off x="16333" y="224447"/>
        <a:ext cx="552431" cy="3019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06098-376A-48CA-B47C-E1E2BA9FFB27}">
      <dsp:nvSpPr>
        <dsp:cNvPr id="0" name=""/>
        <dsp:cNvSpPr/>
      </dsp:nvSpPr>
      <dsp:spPr>
        <a:xfrm>
          <a:off x="0" y="0"/>
          <a:ext cx="1136605" cy="61147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cs typeface="Times New Roman" panose="02020603050405020304" pitchFamily="18" charset="0"/>
            </a:rPr>
            <a:t>1</a:t>
          </a:r>
          <a:endParaRPr lang="ru-RU" sz="4400" b="1" kern="1200" dirty="0">
            <a:latin typeface="Times New Roman" panose="02020603050405020304" pitchFamily="18" charset="0"/>
            <a:cs typeface="Times New Roman" panose="02020603050405020304" pitchFamily="18" charset="0"/>
          </a:endParaRPr>
        </a:p>
      </dsp:txBody>
      <dsp:txXfrm>
        <a:off x="0" y="0"/>
        <a:ext cx="1136605" cy="330197"/>
      </dsp:txXfrm>
    </dsp:sp>
    <dsp:sp modelId="{12B6AAFF-0B71-415F-B094-A4E213E1C0B0}">
      <dsp:nvSpPr>
        <dsp:cNvPr id="0" name=""/>
        <dsp:cNvSpPr/>
      </dsp:nvSpPr>
      <dsp:spPr>
        <a:xfrm>
          <a:off x="0" y="449082"/>
          <a:ext cx="8769424" cy="1279109"/>
        </a:xfrm>
        <a:prstGeom prst="rect">
          <a:avLst/>
        </a:prstGeom>
        <a:gradFill rotWithShape="0">
          <a:gsLst>
            <a:gs pos="6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just" defTabSz="711200">
            <a:lnSpc>
              <a:spcPct val="90000"/>
            </a:lnSpc>
            <a:spcBef>
              <a:spcPct val="0"/>
            </a:spcBef>
            <a:spcAft>
              <a:spcPct val="35000"/>
            </a:spcAft>
            <a:buFont typeface="Wingdings" pitchFamily="2" charset="2"/>
            <a:buNone/>
          </a:pPr>
          <a:r>
            <a:rPr lang="tg-Cyrl-TJ" sz="1600" kern="400" dirty="0">
              <a:uFill>
                <a:solidFill>
                  <a:srgbClr val="000000"/>
                </a:solidFill>
              </a:uFill>
              <a:latin typeface="Palatino Linotype" pitchFamily="18" charset="0"/>
            </a:rPr>
            <a:t>Марказҳои таълимии назди Бонки миллии Тоҷикистон, Ассотсиатсияи бонкҳои Тоҷикистон ва Ассостсиатсияи ташкилотҳои маблағгузории хурди Тоҷикистон дар самти бонкдории исломӣ барои бо омӯзиш фаро гирифтани намояндагони низоми бонкии кишвар ҷалб карда шаванд.</a:t>
          </a:r>
          <a:endParaRPr lang="ru-RU" sz="1600" kern="400" baseline="0" dirty="0"/>
        </a:p>
      </dsp:txBody>
      <dsp:txXfrm>
        <a:off x="0" y="449082"/>
        <a:ext cx="8769424" cy="12791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06098-376A-48CA-B47C-E1E2BA9FFB27}">
      <dsp:nvSpPr>
        <dsp:cNvPr id="0" name=""/>
        <dsp:cNvSpPr/>
      </dsp:nvSpPr>
      <dsp:spPr>
        <a:xfrm>
          <a:off x="0" y="0"/>
          <a:ext cx="1170455" cy="52462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tg-Cyrl-TJ" sz="2800" b="1" kern="1200">
              <a:latin typeface="Times New Roman" panose="02020603050405020304" pitchFamily="18" charset="0"/>
              <a:ea typeface="+mn-ea"/>
              <a:cs typeface="Times New Roman" panose="02020603050405020304" pitchFamily="18" charset="0"/>
            </a:rPr>
            <a:t>2</a:t>
          </a:r>
          <a:endParaRPr lang="ru-RU" sz="2800" b="1" kern="1200" dirty="0">
            <a:latin typeface="Times New Roman" panose="02020603050405020304" pitchFamily="18" charset="0"/>
            <a:ea typeface="+mn-ea"/>
            <a:cs typeface="Times New Roman" panose="02020603050405020304" pitchFamily="18" charset="0"/>
          </a:endParaRPr>
        </a:p>
      </dsp:txBody>
      <dsp:txXfrm>
        <a:off x="0" y="0"/>
        <a:ext cx="1170455" cy="283297"/>
      </dsp:txXfrm>
    </dsp:sp>
    <dsp:sp modelId="{12B6AAFF-0B71-415F-B094-A4E213E1C0B0}">
      <dsp:nvSpPr>
        <dsp:cNvPr id="0" name=""/>
        <dsp:cNvSpPr/>
      </dsp:nvSpPr>
      <dsp:spPr>
        <a:xfrm>
          <a:off x="0" y="385296"/>
          <a:ext cx="8769424" cy="1097429"/>
        </a:xfrm>
        <a:prstGeom prst="rect">
          <a:avLst/>
        </a:prstGeom>
        <a:gradFill rotWithShape="0">
          <a:gsLst>
            <a:gs pos="67000">
              <a:srgbClr val="549E39">
                <a:lumMod val="5000"/>
                <a:lumOff val="95000"/>
              </a:srgbClr>
            </a:gs>
            <a:gs pos="100000">
              <a:srgbClr val="549E39">
                <a:lumMod val="45000"/>
                <a:lumOff val="55000"/>
              </a:srgbClr>
            </a:gs>
            <a:gs pos="100000">
              <a:srgbClr val="549E39">
                <a:lumMod val="45000"/>
                <a:lumOff val="55000"/>
              </a:srgbClr>
            </a:gs>
            <a:gs pos="100000">
              <a:srgbClr val="549E39">
                <a:lumMod val="30000"/>
                <a:lumOff val="70000"/>
              </a:srgbClr>
            </a:gs>
          </a:gsLst>
          <a:lin ang="5400000" scaled="1"/>
        </a:gradFill>
        <a:ln w="9525" cap="rnd" cmpd="sng" algn="ctr">
          <a:solidFill>
            <a:srgbClr val="549E39">
              <a:alpha val="90000"/>
              <a:tint val="4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just" defTabSz="711200">
            <a:lnSpc>
              <a:spcPct val="90000"/>
            </a:lnSpc>
            <a:spcBef>
              <a:spcPct val="0"/>
            </a:spcBef>
            <a:spcAft>
              <a:spcPct val="35000"/>
            </a:spcAft>
            <a:buFont typeface="Wingdings" pitchFamily="2" charset="2"/>
            <a:buNone/>
          </a:pPr>
          <a:r>
            <a:rPr lang="tg-Cyrl-TJ" sz="1600" kern="400">
              <a:solidFill>
                <a:prstClr val="black">
                  <a:hueOff val="0"/>
                  <a:satOff val="0"/>
                  <a:lumOff val="0"/>
                  <a:alphaOff val="0"/>
                </a:prstClr>
              </a:solidFill>
              <a:uFill>
                <a:solidFill>
                  <a:srgbClr val="000000"/>
                </a:solidFill>
              </a:uFill>
              <a:latin typeface="Palatino Linotype" pitchFamily="18" charset="0"/>
              <a:ea typeface="+mn-ea"/>
              <a:cs typeface="+mn-cs"/>
            </a:rPr>
            <a:t>Дар давоми як соли тақвими як маротиба дар сатҳи кишвар   - ҳафтаи рушди Бонкдории Исломӣ ҷорӣ карда шавад.</a:t>
          </a:r>
          <a:endParaRPr lang="ru-RU" sz="1600" kern="400" dirty="0">
            <a:solidFill>
              <a:prstClr val="black">
                <a:hueOff val="0"/>
                <a:satOff val="0"/>
                <a:lumOff val="0"/>
                <a:alphaOff val="0"/>
              </a:prstClr>
            </a:solidFill>
            <a:uFill>
              <a:solidFill>
                <a:srgbClr val="000000"/>
              </a:solidFill>
            </a:uFill>
            <a:latin typeface="Palatino Linotype" pitchFamily="18" charset="0"/>
            <a:ea typeface="+mn-ea"/>
            <a:cs typeface="+mn-cs"/>
          </a:endParaRPr>
        </a:p>
      </dsp:txBody>
      <dsp:txXfrm>
        <a:off x="0" y="385296"/>
        <a:ext cx="8769424" cy="109742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275402" cy="336788"/>
          </a:xfrm>
          <a:prstGeom prst="rect">
            <a:avLst/>
          </a:prstGeom>
        </p:spPr>
        <p:txBody>
          <a:bodyPr vert="horz" lIns="102166" tIns="51083" rIns="102166" bIns="51083" rtlCol="0"/>
          <a:lstStyle>
            <a:lvl1pPr algn="l">
              <a:defRPr sz="1300"/>
            </a:lvl1pPr>
          </a:lstStyle>
          <a:p>
            <a:endParaRPr lang="ru-RU"/>
          </a:p>
        </p:txBody>
      </p:sp>
      <p:sp>
        <p:nvSpPr>
          <p:cNvPr id="3" name="Дата 2"/>
          <p:cNvSpPr>
            <a:spLocks noGrp="1"/>
          </p:cNvSpPr>
          <p:nvPr>
            <p:ph type="dt" idx="1"/>
          </p:nvPr>
        </p:nvSpPr>
        <p:spPr>
          <a:xfrm>
            <a:off x="5589198" y="0"/>
            <a:ext cx="4275402" cy="336788"/>
          </a:xfrm>
          <a:prstGeom prst="rect">
            <a:avLst/>
          </a:prstGeom>
        </p:spPr>
        <p:txBody>
          <a:bodyPr vert="horz" lIns="102166" tIns="51083" rIns="102166" bIns="51083" rtlCol="0"/>
          <a:lstStyle>
            <a:lvl1pPr algn="r">
              <a:defRPr sz="1300"/>
            </a:lvl1pPr>
          </a:lstStyle>
          <a:p>
            <a:fld id="{8DF3053B-8969-4084-84C8-4986CD03601D}" type="datetimeFigureOut">
              <a:rPr lang="ru-RU" smtClean="0"/>
              <a:pPr/>
              <a:t>01.12.2021</a:t>
            </a:fld>
            <a:endParaRPr lang="ru-RU"/>
          </a:p>
        </p:txBody>
      </p:sp>
      <p:sp>
        <p:nvSpPr>
          <p:cNvPr id="4" name="Образ слайда 3"/>
          <p:cNvSpPr>
            <a:spLocks noGrp="1" noRot="1" noChangeAspect="1"/>
          </p:cNvSpPr>
          <p:nvPr>
            <p:ph type="sldImg" idx="2"/>
          </p:nvPr>
        </p:nvSpPr>
        <p:spPr>
          <a:xfrm>
            <a:off x="2913063" y="504825"/>
            <a:ext cx="4040187" cy="2525713"/>
          </a:xfrm>
          <a:prstGeom prst="rect">
            <a:avLst/>
          </a:prstGeom>
          <a:noFill/>
          <a:ln w="12700">
            <a:solidFill>
              <a:prstClr val="black"/>
            </a:solidFill>
          </a:ln>
        </p:spPr>
        <p:txBody>
          <a:bodyPr vert="horz" lIns="102166" tIns="51083" rIns="102166" bIns="51083" rtlCol="0" anchor="ctr"/>
          <a:lstStyle/>
          <a:p>
            <a:endParaRPr lang="ru-RU"/>
          </a:p>
        </p:txBody>
      </p:sp>
      <p:sp>
        <p:nvSpPr>
          <p:cNvPr id="5" name="Заметки 4"/>
          <p:cNvSpPr>
            <a:spLocks noGrp="1"/>
          </p:cNvSpPr>
          <p:nvPr>
            <p:ph type="body" sz="quarter" idx="3"/>
          </p:nvPr>
        </p:nvSpPr>
        <p:spPr>
          <a:xfrm>
            <a:off x="986632" y="3199488"/>
            <a:ext cx="7893050" cy="3031093"/>
          </a:xfrm>
          <a:prstGeom prst="rect">
            <a:avLst/>
          </a:prstGeom>
        </p:spPr>
        <p:txBody>
          <a:bodyPr vert="horz" lIns="102166" tIns="51083" rIns="102166" bIns="51083"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397104"/>
            <a:ext cx="4275402" cy="336788"/>
          </a:xfrm>
          <a:prstGeom prst="rect">
            <a:avLst/>
          </a:prstGeom>
        </p:spPr>
        <p:txBody>
          <a:bodyPr vert="horz" lIns="102166" tIns="51083" rIns="102166" bIns="51083" rtlCol="0" anchor="b"/>
          <a:lstStyle>
            <a:lvl1pPr algn="l">
              <a:defRPr sz="1300"/>
            </a:lvl1pPr>
          </a:lstStyle>
          <a:p>
            <a:endParaRPr lang="ru-RU"/>
          </a:p>
        </p:txBody>
      </p:sp>
      <p:sp>
        <p:nvSpPr>
          <p:cNvPr id="7" name="Номер слайда 6"/>
          <p:cNvSpPr>
            <a:spLocks noGrp="1"/>
          </p:cNvSpPr>
          <p:nvPr>
            <p:ph type="sldNum" sz="quarter" idx="5"/>
          </p:nvPr>
        </p:nvSpPr>
        <p:spPr>
          <a:xfrm>
            <a:off x="5589198" y="6397104"/>
            <a:ext cx="4275402" cy="336788"/>
          </a:xfrm>
          <a:prstGeom prst="rect">
            <a:avLst/>
          </a:prstGeom>
        </p:spPr>
        <p:txBody>
          <a:bodyPr vert="horz" lIns="102166" tIns="51083" rIns="102166" bIns="51083" rtlCol="0" anchor="b"/>
          <a:lstStyle>
            <a:lvl1pPr algn="r">
              <a:defRPr sz="1300"/>
            </a:lvl1pPr>
          </a:lstStyle>
          <a:p>
            <a:fld id="{043D6DFF-1BD9-4FA7-B874-72C63C7288B5}" type="slidenum">
              <a:rPr lang="ru-RU" smtClean="0"/>
              <a:pPr/>
              <a:t>‹#›</a:t>
            </a:fld>
            <a:endParaRPr lang="ru-RU"/>
          </a:p>
        </p:txBody>
      </p:sp>
    </p:spTree>
    <p:extLst>
      <p:ext uri="{BB962C8B-B14F-4D97-AF65-F5344CB8AC3E}">
        <p14:creationId xmlns:p14="http://schemas.microsoft.com/office/powerpoint/2010/main" val="1867398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g-Cyrl-TJ" dirty="0"/>
              <a:t>ЯК БЛОК БАРОИ КОДЕКСИ АНДОЗ ва ЯК БЛОК БАРОИ ЯК ҚАРОРИ ҲҶТ ВОРИД НАМО!!</a:t>
            </a:r>
            <a:endParaRPr lang="ru-RU" dirty="0"/>
          </a:p>
        </p:txBody>
      </p:sp>
      <p:sp>
        <p:nvSpPr>
          <p:cNvPr id="4" name="Slide Number Placeholder 3"/>
          <p:cNvSpPr>
            <a:spLocks noGrp="1"/>
          </p:cNvSpPr>
          <p:nvPr>
            <p:ph type="sldNum" sz="quarter" idx="5"/>
          </p:nvPr>
        </p:nvSpPr>
        <p:spPr/>
        <p:txBody>
          <a:bodyPr/>
          <a:lstStyle/>
          <a:p>
            <a:fld id="{043D6DFF-1BD9-4FA7-B874-72C63C7288B5}" type="slidenum">
              <a:rPr lang="ru-RU" smtClean="0"/>
              <a:pPr/>
              <a:t>7</a:t>
            </a:fld>
            <a:endParaRPr lang="ru-RU"/>
          </a:p>
        </p:txBody>
      </p:sp>
    </p:spTree>
    <p:extLst>
      <p:ext uri="{BB962C8B-B14F-4D97-AF65-F5344CB8AC3E}">
        <p14:creationId xmlns:p14="http://schemas.microsoft.com/office/powerpoint/2010/main" val="92470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g-Cyrl-TJ" dirty="0"/>
              <a:t>ЯК СЛАЙД ОИД БА ҲИССАИ ТҚИ ДАР НИЗОМИ БОНКӢ ҲАТМАН МОНДАН ЛОЗИМ. БА ФИКРАМ ДАР РУНАМОҲОИ НИЗОМИ БОНКӢ ҲАСТ, ТАНҲО ФОИЗҲОРО ИВАЗ НАМО МЕШАВАД: ШУМОРАИ ТҚИ, ДОРОИ, САНДУҚИ МАБЛАҒГУЗОРӢ, УҲДАДОРИҲО, АМОНАТҲО, САРМОЯ, ФОИДА….</a:t>
            </a:r>
            <a:endParaRPr lang="ru-RU" dirty="0"/>
          </a:p>
        </p:txBody>
      </p:sp>
      <p:sp>
        <p:nvSpPr>
          <p:cNvPr id="4" name="Slide Number Placeholder 3"/>
          <p:cNvSpPr>
            <a:spLocks noGrp="1"/>
          </p:cNvSpPr>
          <p:nvPr>
            <p:ph type="sldNum" sz="quarter" idx="5"/>
          </p:nvPr>
        </p:nvSpPr>
        <p:spPr/>
        <p:txBody>
          <a:bodyPr/>
          <a:lstStyle/>
          <a:p>
            <a:fld id="{043D6DFF-1BD9-4FA7-B874-72C63C7288B5}" type="slidenum">
              <a:rPr lang="ru-RU" smtClean="0"/>
              <a:pPr/>
              <a:t>12</a:t>
            </a:fld>
            <a:endParaRPr lang="ru-RU"/>
          </a:p>
        </p:txBody>
      </p:sp>
    </p:spTree>
    <p:extLst>
      <p:ext uri="{BB962C8B-B14F-4D97-AF65-F5344CB8AC3E}">
        <p14:creationId xmlns:p14="http://schemas.microsoft.com/office/powerpoint/2010/main" val="2612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5"/>
          </p:nvPr>
        </p:nvSpPr>
        <p:spPr/>
        <p:txBody>
          <a:bodyPr/>
          <a:lstStyle/>
          <a:p>
            <a:fld id="{043D6DFF-1BD9-4FA7-B874-72C63C7288B5}" type="slidenum">
              <a:rPr lang="ru-RU" smtClean="0"/>
              <a:pPr/>
              <a:t>13</a:t>
            </a:fld>
            <a:endParaRPr lang="ru-RU"/>
          </a:p>
        </p:txBody>
      </p:sp>
    </p:spTree>
    <p:extLst>
      <p:ext uri="{BB962C8B-B14F-4D97-AF65-F5344CB8AC3E}">
        <p14:creationId xmlns:p14="http://schemas.microsoft.com/office/powerpoint/2010/main" val="3421339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095500"/>
            <a:ext cx="6686549" cy="1885651"/>
          </a:xfrm>
        </p:spPr>
        <p:txBody>
          <a:bodyPr anchor="b">
            <a:normAutofit/>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1941910" y="3981150"/>
            <a:ext cx="6686549" cy="938569"/>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7" name="Freeform 6"/>
          <p:cNvSpPr/>
          <p:nvPr/>
        </p:nvSpPr>
        <p:spPr bwMode="auto">
          <a:xfrm>
            <a:off x="0" y="3603176"/>
            <a:ext cx="1308489" cy="648824"/>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774617"/>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350411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508000"/>
            <a:ext cx="6686549" cy="2597533"/>
          </a:xfrm>
        </p:spPr>
        <p:txBody>
          <a:bodyPr anchor="ctr">
            <a:normAutofit/>
          </a:bodyPr>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3628372"/>
            <a:ext cx="6686549" cy="1296553"/>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9"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274248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508000"/>
            <a:ext cx="6295445" cy="2413000"/>
          </a:xfrm>
        </p:spPr>
        <p:txBody>
          <a:bodyPr anchor="ctr">
            <a:normAutofit/>
          </a:bodyPr>
          <a:lstStyle>
            <a:lvl1pPr algn="l">
              <a:defRPr sz="36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56259" y="2921000"/>
            <a:ext cx="5652416" cy="3175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1941910" y="3628372"/>
            <a:ext cx="6686549" cy="1296553"/>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11"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
        <p:nvSpPr>
          <p:cNvPr id="14" name="TextBox 13"/>
          <p:cNvSpPr txBox="1"/>
          <p:nvPr/>
        </p:nvSpPr>
        <p:spPr>
          <a:xfrm>
            <a:off x="1850739" y="54000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42108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2316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032001"/>
            <a:ext cx="6686550" cy="2270704"/>
          </a:xfrm>
        </p:spPr>
        <p:txBody>
          <a:bodyPr anchor="b">
            <a:normAutofit/>
          </a:bodyPr>
          <a:lstStyle>
            <a:lvl1pPr algn="l">
              <a:defRPr sz="3600" b="0"/>
            </a:lvl1pPr>
          </a:lstStyle>
          <a:p>
            <a:r>
              <a:rPr lang="en-US"/>
              <a:t>Click to edit Master title style</a:t>
            </a:r>
            <a:endParaRPr lang="en-US" dirty="0"/>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2671671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508000"/>
            <a:ext cx="6295445" cy="2413000"/>
          </a:xfrm>
        </p:spPr>
        <p:txBody>
          <a:bodyPr anchor="ctr">
            <a:normAutofit/>
          </a:bodyPr>
          <a:lstStyle>
            <a:lvl1pPr algn="l">
              <a:defRPr sz="36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3619500"/>
            <a:ext cx="6686550" cy="6985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11"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
        <p:nvSpPr>
          <p:cNvPr id="17" name="TextBox 16"/>
          <p:cNvSpPr txBox="1"/>
          <p:nvPr/>
        </p:nvSpPr>
        <p:spPr>
          <a:xfrm>
            <a:off x="1850739" y="54000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42108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9687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522839"/>
            <a:ext cx="6686549" cy="2400017"/>
          </a:xfrm>
        </p:spPr>
        <p:txBody>
          <a:bodyPr anchor="ctr">
            <a:normAutofit/>
          </a:bodyPr>
          <a:lstStyle>
            <a:lvl1pPr algn="l">
              <a:defRPr sz="3600" b="0"/>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3619500"/>
            <a:ext cx="6686550" cy="6985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2908755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3868113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522838"/>
            <a:ext cx="1655701" cy="440318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1909" y="522838"/>
            <a:ext cx="4857750" cy="440318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322779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520092"/>
            <a:ext cx="6683765" cy="1067408"/>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1778000"/>
            <a:ext cx="6686550" cy="31480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427435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1715625"/>
            <a:ext cx="6686549" cy="122400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2941774"/>
            <a:ext cx="6686549" cy="7170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9"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68348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1909" y="1778000"/>
            <a:ext cx="3235398" cy="314801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93060" y="1771852"/>
            <a:ext cx="3235398" cy="314801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10"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656485"/>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101441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04530" y="1643919"/>
            <a:ext cx="2994549"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41909" y="2124138"/>
            <a:ext cx="3257170" cy="279505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9972" y="1641229"/>
            <a:ext cx="2999251"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5375218" y="2121448"/>
            <a:ext cx="3254006" cy="279505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12/1/2021</a:t>
            </a:fld>
            <a:endParaRPr lang="en-US"/>
          </a:p>
        </p:txBody>
      </p:sp>
      <p:sp>
        <p:nvSpPr>
          <p:cNvPr id="8" name="Footer Placeholder 7"/>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12"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656485"/>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853820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12/1/2021</a:t>
            </a:fld>
            <a:endParaRPr lang="en-US"/>
          </a:p>
        </p:txBody>
      </p:sp>
      <p:sp>
        <p:nvSpPr>
          <p:cNvPr id="4" name="Footer Placeholder 3"/>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7"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336844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12/1/2021</a:t>
            </a:fld>
            <a:endParaRPr lang="en-US"/>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ru-RU" smtClean="0"/>
              <a:pPr/>
              <a:t>‹#›</a:t>
            </a:fld>
            <a:endParaRPr lang="ru-RU"/>
          </a:p>
        </p:txBody>
      </p:sp>
    </p:spTree>
    <p:extLst>
      <p:ext uri="{BB962C8B-B14F-4D97-AF65-F5344CB8AC3E}">
        <p14:creationId xmlns:p14="http://schemas.microsoft.com/office/powerpoint/2010/main" val="66656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71740"/>
            <a:ext cx="2628899" cy="813593"/>
          </a:xfrm>
        </p:spPr>
        <p:txBody>
          <a:bodyPr anchor="b"/>
          <a:lstStyle>
            <a:lvl1pPr algn="l">
              <a:defRPr sz="1500" b="0"/>
            </a:lvl1pPr>
          </a:lstStyle>
          <a:p>
            <a:r>
              <a:rPr lang="en-US"/>
              <a:t>Click to edit Master title style</a:t>
            </a:r>
            <a:endParaRPr lang="en-US" dirty="0"/>
          </a:p>
        </p:txBody>
      </p:sp>
      <p:sp>
        <p:nvSpPr>
          <p:cNvPr id="3" name="Content Placeholder 2"/>
          <p:cNvSpPr>
            <a:spLocks noGrp="1"/>
          </p:cNvSpPr>
          <p:nvPr>
            <p:ph idx="1"/>
          </p:nvPr>
        </p:nvSpPr>
        <p:spPr>
          <a:xfrm>
            <a:off x="4742259" y="371741"/>
            <a:ext cx="3886200" cy="4512469"/>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1910" y="1332178"/>
            <a:ext cx="2628899" cy="355203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9"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1631558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000500"/>
            <a:ext cx="6686550" cy="47228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1909" y="529138"/>
            <a:ext cx="6686550" cy="3212475"/>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941910" y="4472782"/>
            <a:ext cx="6686550"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p>
            <a:pPr marL="12700">
              <a:lnSpc>
                <a:spcPts val="1045"/>
              </a:lnSpc>
            </a:pPr>
            <a:r>
              <a:rPr lang="en-US" spc="-5"/>
              <a:t>Private &amp;</a:t>
            </a:r>
            <a:r>
              <a:rPr lang="en-US" spc="-40"/>
              <a:t> </a:t>
            </a:r>
            <a:r>
              <a:rPr lang="en-US" spc="-5"/>
              <a:t>Confidential</a:t>
            </a:r>
            <a:endParaRPr lang="en-US" spc="-5" dirty="0"/>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3021244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190500"/>
            <a:ext cx="2138637" cy="5532190"/>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655"/>
            <a:ext cx="1767506" cy="571169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520092"/>
            <a:ext cx="6683765" cy="106740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1909" y="1778000"/>
            <a:ext cx="6686550" cy="32385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1210" y="5108698"/>
            <a:ext cx="859712" cy="308663"/>
          </a:xfrm>
          <a:prstGeom prst="rect">
            <a:avLst/>
          </a:prstGeom>
        </p:spPr>
        <p:txBody>
          <a:bodyPr vert="horz" lIns="91440" tIns="45720" rIns="91440" bIns="45720" rtlCol="0" anchor="ctr"/>
          <a:lstStyle>
            <a:lvl1pPr algn="r">
              <a:defRPr sz="675">
                <a:solidFill>
                  <a:schemeClr val="tx1">
                    <a:tint val="75000"/>
                  </a:schemeClr>
                </a:solidFill>
              </a:defRPr>
            </a:lvl1pPr>
          </a:lstStyle>
          <a:p>
            <a:fld id="{1D8BD707-D9CF-40AE-B4C6-C98DA3205C09}" type="datetimeFigureOut">
              <a:rPr lang="en-US" smtClean="0"/>
              <a:pPr/>
              <a:t>12/1/2021</a:t>
            </a:fld>
            <a:endParaRPr lang="en-US"/>
          </a:p>
        </p:txBody>
      </p:sp>
      <p:sp>
        <p:nvSpPr>
          <p:cNvPr id="5" name="Footer Placeholder 4"/>
          <p:cNvSpPr>
            <a:spLocks noGrp="1"/>
          </p:cNvSpPr>
          <p:nvPr>
            <p:ph type="ftr" sz="quarter" idx="3"/>
          </p:nvPr>
        </p:nvSpPr>
        <p:spPr>
          <a:xfrm>
            <a:off x="1941910" y="5113174"/>
            <a:ext cx="5714999" cy="304271"/>
          </a:xfrm>
          <a:prstGeom prst="rect">
            <a:avLst/>
          </a:prstGeom>
        </p:spPr>
        <p:txBody>
          <a:bodyPr vert="horz" lIns="91440" tIns="45720" rIns="91440" bIns="45720" rtlCol="0" anchor="ctr"/>
          <a:lstStyle>
            <a:lvl1pPr algn="l">
              <a:defRPr sz="675">
                <a:solidFill>
                  <a:schemeClr val="tx1">
                    <a:tint val="75000"/>
                  </a:schemeClr>
                </a:solidFill>
              </a:defRPr>
            </a:lvl1pPr>
          </a:lstStyle>
          <a:p>
            <a:pPr marL="12700">
              <a:lnSpc>
                <a:spcPts val="1045"/>
              </a:lnSpc>
            </a:pPr>
            <a:r>
              <a:rPr lang="en-US" spc="-5"/>
              <a:t>Private &amp;</a:t>
            </a:r>
            <a:r>
              <a:rPr lang="en-US" spc="-40"/>
              <a:t> </a:t>
            </a:r>
            <a:r>
              <a:rPr lang="en-US" spc="-5"/>
              <a:t>Confidential</a:t>
            </a:r>
            <a:endParaRPr lang="en-US" spc="-5" dirty="0"/>
          </a:p>
        </p:txBody>
      </p:sp>
      <p:sp>
        <p:nvSpPr>
          <p:cNvPr id="6" name="Slide Number Placeholder 5"/>
          <p:cNvSpPr>
            <a:spLocks noGrp="1"/>
          </p:cNvSpPr>
          <p:nvPr>
            <p:ph type="sldNum" sz="quarter" idx="4"/>
          </p:nvPr>
        </p:nvSpPr>
        <p:spPr bwMode="gray">
          <a:xfrm>
            <a:off x="398860" y="656485"/>
            <a:ext cx="584825" cy="304271"/>
          </a:xfrm>
          <a:prstGeom prst="rect">
            <a:avLst/>
          </a:prstGeom>
        </p:spPr>
        <p:txBody>
          <a:bodyPr vert="horz" lIns="91440" tIns="45720" rIns="91440" bIns="45720" rtlCol="0" anchor="ctr"/>
          <a:lstStyle>
            <a:lvl1pPr algn="r">
              <a:defRPr sz="1500">
                <a:solidFill>
                  <a:srgbClr val="FEFFFF"/>
                </a:solidFill>
              </a:defRPr>
            </a:lvl1pPr>
          </a:lstStyle>
          <a:p>
            <a:pPr marL="25400">
              <a:lnSpc>
                <a:spcPts val="1045"/>
              </a:lnSpc>
            </a:pPr>
            <a:fld id="{81D60167-4931-47E6-BA6A-407CBD079E47}" type="slidenum">
              <a:rPr lang="ru-RU" spc="-5" smtClean="0"/>
              <a:pPr marL="25400">
                <a:lnSpc>
                  <a:spcPts val="1045"/>
                </a:lnSpc>
              </a:pPr>
              <a:t>‹#›</a:t>
            </a:fld>
            <a:endParaRPr lang="ru-RU" spc="-5" dirty="0"/>
          </a:p>
        </p:txBody>
      </p:sp>
    </p:spTree>
    <p:extLst>
      <p:ext uri="{BB962C8B-B14F-4D97-AF65-F5344CB8AC3E}">
        <p14:creationId xmlns:p14="http://schemas.microsoft.com/office/powerpoint/2010/main" val="1665088784"/>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2.xml"/><Relationship Id="rId13" Type="http://schemas.openxmlformats.org/officeDocument/2006/relationships/diagramData" Target="../diagrams/data13.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17" Type="http://schemas.microsoft.com/office/2007/relationships/diagramDrawing" Target="../diagrams/drawing13.xml"/><Relationship Id="rId2" Type="http://schemas.openxmlformats.org/officeDocument/2006/relationships/notesSlide" Target="../notesSlides/notesSlide2.xml"/><Relationship Id="rId16" Type="http://schemas.openxmlformats.org/officeDocument/2006/relationships/diagramColors" Target="../diagrams/colors13.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5" Type="http://schemas.openxmlformats.org/officeDocument/2006/relationships/diagramQuickStyle" Target="../diagrams/quickStyle13.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 Id="rId14" Type="http://schemas.openxmlformats.org/officeDocument/2006/relationships/diagramLayout" Target="../diagrams/layout13.xml"/></Relationships>
</file>

<file path=ppt/slides/_rels/slide13.xml.rels><?xml version="1.0" encoding="UTF-8" standalone="yes"?>
<Relationships xmlns="http://schemas.openxmlformats.org/package/2006/relationships"><Relationship Id="rId3" Type="http://schemas.openxmlformats.org/officeDocument/2006/relationships/hyperlink" Target="mailto:aazizov@nbt.tj"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18" Type="http://schemas.openxmlformats.org/officeDocument/2006/relationships/diagramLayout" Target="../diagrams/layout7.xml"/><Relationship Id="rId3" Type="http://schemas.openxmlformats.org/officeDocument/2006/relationships/diagramLayout" Target="../diagrams/layout4.xml"/><Relationship Id="rId21" Type="http://schemas.microsoft.com/office/2007/relationships/diagramDrawing" Target="../diagrams/drawing7.xml"/><Relationship Id="rId7" Type="http://schemas.openxmlformats.org/officeDocument/2006/relationships/diagramData" Target="../diagrams/data5.xml"/><Relationship Id="rId12" Type="http://schemas.openxmlformats.org/officeDocument/2006/relationships/diagramData" Target="../diagrams/data6.xml"/><Relationship Id="rId17" Type="http://schemas.openxmlformats.org/officeDocument/2006/relationships/diagramData" Target="../diagrams/data7.xml"/><Relationship Id="rId2" Type="http://schemas.openxmlformats.org/officeDocument/2006/relationships/diagramData" Target="../diagrams/data4.xml"/><Relationship Id="rId16" Type="http://schemas.microsoft.com/office/2007/relationships/diagramDrawing" Target="../diagrams/drawing6.xml"/><Relationship Id="rId20" Type="http://schemas.openxmlformats.org/officeDocument/2006/relationships/diagramColors" Target="../diagrams/colors7.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19" Type="http://schemas.openxmlformats.org/officeDocument/2006/relationships/diagramQuickStyle" Target="../diagrams/quickStyle7.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4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0" name="Прямоугольник 9"/>
          <p:cNvSpPr/>
          <p:nvPr/>
        </p:nvSpPr>
        <p:spPr>
          <a:xfrm>
            <a:off x="457200" y="114300"/>
            <a:ext cx="8528134" cy="507831"/>
          </a:xfrm>
          <a:prstGeom prst="rect">
            <a:avLst/>
          </a:prstGeom>
        </p:spPr>
        <p:txBody>
          <a:bodyPr wrap="square">
            <a:spAutoFit/>
          </a:bodyPr>
          <a:lstStyle/>
          <a:p>
            <a:pPr marL="12700" algn="ctr">
              <a:spcBef>
                <a:spcPts val="95"/>
              </a:spcBef>
            </a:pPr>
            <a:r>
              <a:rPr lang="tg-Cyrl-TJ" sz="2700" b="1" spc="-100" dirty="0">
                <a:latin typeface="Palatino Linotype" pitchFamily="18" charset="0"/>
                <a:ea typeface="+mj-ea"/>
                <a:cs typeface="Calibri" pitchFamily="34" charset="0"/>
              </a:rPr>
              <a:t>Вазъи кунунии бонкдории исломӣ дар Тоҷикистон</a:t>
            </a:r>
            <a:endParaRPr lang="ru-RU" sz="2700" b="1" spc="-100" dirty="0">
              <a:latin typeface="Palatino Linotype" pitchFamily="18" charset="0"/>
              <a:ea typeface="+mj-ea"/>
              <a:cs typeface="Calibri" pitchFamily="34" charset="0"/>
            </a:endParaRPr>
          </a:p>
        </p:txBody>
      </p:sp>
      <p:sp>
        <p:nvSpPr>
          <p:cNvPr id="11" name="Прямоугольник 10"/>
          <p:cNvSpPr/>
          <p:nvPr/>
        </p:nvSpPr>
        <p:spPr>
          <a:xfrm>
            <a:off x="3962400" y="5148893"/>
            <a:ext cx="4953000" cy="276999"/>
          </a:xfrm>
          <a:prstGeom prst="rect">
            <a:avLst/>
          </a:prstGeom>
        </p:spPr>
        <p:txBody>
          <a:bodyPr wrap="square">
            <a:spAutoFit/>
          </a:bodyPr>
          <a:lstStyle/>
          <a:p>
            <a:pPr algn="r"/>
            <a:r>
              <a:rPr lang="tg-Cyrl-TJ" sz="1200" dirty="0">
                <a:latin typeface="Palatino Linotype" pitchFamily="18" charset="0"/>
              </a:rPr>
              <a:t>Бонки миллии Тоҷикистон</a:t>
            </a:r>
            <a:endParaRPr lang="ru-RU" sz="1200" dirty="0">
              <a:latin typeface="Palatino Linotype" pitchFamily="18" charset="0"/>
            </a:endParaRPr>
          </a:p>
        </p:txBody>
      </p:sp>
      <p:pic>
        <p:nvPicPr>
          <p:cNvPr id="3" name="Picture 2">
            <a:extLst>
              <a:ext uri="{FF2B5EF4-FFF2-40B4-BE49-F238E27FC236}">
                <a16:creationId xmlns:a16="http://schemas.microsoft.com/office/drawing/2014/main" id="{33C26709-1AD8-4DCF-A16C-BF8996D5DD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625252"/>
            <a:ext cx="5688632" cy="4489298"/>
          </a:xfrm>
          <a:prstGeom prst="rect">
            <a:avLst/>
          </a:prstGeom>
        </p:spPr>
      </p:pic>
    </p:spTree>
    <p:extLst>
      <p:ext uri="{BB962C8B-B14F-4D97-AF65-F5344CB8AC3E}">
        <p14:creationId xmlns:p14="http://schemas.microsoft.com/office/powerpoint/2010/main" val="4257929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1E2E88A-0E7C-44B8-9AEC-3D3D22F1F29D}"/>
              </a:ext>
            </a:extLst>
          </p:cNvPr>
          <p:cNvGraphicFramePr>
            <a:graphicFrameLocks/>
          </p:cNvGraphicFramePr>
          <p:nvPr>
            <p:extLst>
              <p:ext uri="{D42A27DB-BD31-4B8C-83A1-F6EECF244321}">
                <p14:modId xmlns:p14="http://schemas.microsoft.com/office/powerpoint/2010/main" val="2522223756"/>
              </p:ext>
            </p:extLst>
          </p:nvPr>
        </p:nvGraphicFramePr>
        <p:xfrm>
          <a:off x="947595" y="553244"/>
          <a:ext cx="7248810" cy="498743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D392FA07-3CFA-44E3-8B68-AA537EFFD3E7}"/>
              </a:ext>
            </a:extLst>
          </p:cNvPr>
          <p:cNvSpPr/>
          <p:nvPr/>
        </p:nvSpPr>
        <p:spPr>
          <a:xfrm>
            <a:off x="3347864" y="121196"/>
            <a:ext cx="3528392" cy="369332"/>
          </a:xfrm>
          <a:prstGeom prst="rect">
            <a:avLst/>
          </a:prstGeom>
        </p:spPr>
        <p:txBody>
          <a:bodyPr wrap="square">
            <a:spAutoFit/>
          </a:bodyPr>
          <a:lstStyle/>
          <a:p>
            <a:r>
              <a:rPr lang="tg-Cyrl-TJ" b="1" dirty="0">
                <a:latin typeface="Palatino Linotype" pitchFamily="18" charset="0"/>
              </a:rPr>
              <a:t>НИШОНДИҲАНДАҲО</a:t>
            </a:r>
            <a:endParaRPr lang="ru-RU" dirty="0"/>
          </a:p>
        </p:txBody>
      </p:sp>
    </p:spTree>
    <p:extLst>
      <p:ext uri="{BB962C8B-B14F-4D97-AF65-F5344CB8AC3E}">
        <p14:creationId xmlns:p14="http://schemas.microsoft.com/office/powerpoint/2010/main" val="23953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067944" y="5342066"/>
            <a:ext cx="4953000" cy="276999"/>
          </a:xfrm>
          <a:prstGeom prst="rect">
            <a:avLst/>
          </a:prstGeom>
        </p:spPr>
        <p:txBody>
          <a:bodyPr wrap="square">
            <a:spAutoFit/>
          </a:bodyPr>
          <a:lstStyle/>
          <a:p>
            <a:pPr algn="r"/>
            <a:r>
              <a:rPr lang="tg-Cyrl-TJ" sz="1200" dirty="0">
                <a:latin typeface="Palatino Linotype" pitchFamily="18" charset="0"/>
              </a:rPr>
              <a:t>Бонки миллии Тоҷикистон</a:t>
            </a:r>
            <a:endParaRPr lang="ru-RU" sz="1200" dirty="0">
              <a:latin typeface="Palatino Linotype" pitchFamily="18" charset="0"/>
            </a:endParaRPr>
          </a:p>
        </p:txBody>
      </p:sp>
      <p:sp>
        <p:nvSpPr>
          <p:cNvPr id="15" name="Заголовок 1">
            <a:extLst>
              <a:ext uri="{FF2B5EF4-FFF2-40B4-BE49-F238E27FC236}">
                <a16:creationId xmlns:a16="http://schemas.microsoft.com/office/drawing/2014/main" id="{3399670B-708E-497A-9F72-1F9556F07C9B}"/>
              </a:ext>
            </a:extLst>
          </p:cNvPr>
          <p:cNvSpPr>
            <a:spLocks noGrp="1"/>
          </p:cNvSpPr>
          <p:nvPr>
            <p:ph type="title"/>
          </p:nvPr>
        </p:nvSpPr>
        <p:spPr>
          <a:xfrm>
            <a:off x="107256" y="94406"/>
            <a:ext cx="8964488" cy="632296"/>
          </a:xfrm>
        </p:spPr>
        <p:txBody>
          <a:bodyPr>
            <a:normAutofit/>
          </a:bodyPr>
          <a:lstStyle/>
          <a:p>
            <a:pPr algn="ctr"/>
            <a:r>
              <a:rPr lang="tt-RU" sz="2000" b="1" dirty="0">
                <a:latin typeface="Palatino Linotype" pitchFamily="18" charset="0"/>
              </a:rPr>
              <a:t>ПЕШНИҲОД</a:t>
            </a:r>
            <a:r>
              <a:rPr lang="tg-Cyrl-TJ" sz="2000" b="1" dirty="0">
                <a:latin typeface="Palatino Linotype" pitchFamily="18" charset="0"/>
              </a:rPr>
              <a:t>ҲО</a:t>
            </a:r>
            <a:endParaRPr lang="ru-RU" dirty="0"/>
          </a:p>
        </p:txBody>
      </p:sp>
      <p:graphicFrame>
        <p:nvGraphicFramePr>
          <p:cNvPr id="2" name="Diagram 1">
            <a:extLst>
              <a:ext uri="{FF2B5EF4-FFF2-40B4-BE49-F238E27FC236}">
                <a16:creationId xmlns:a16="http://schemas.microsoft.com/office/drawing/2014/main" id="{36B67889-57A2-447C-B6B7-DB21AA94CDD8}"/>
              </a:ext>
            </a:extLst>
          </p:cNvPr>
          <p:cNvGraphicFramePr/>
          <p:nvPr>
            <p:extLst>
              <p:ext uri="{D42A27DB-BD31-4B8C-83A1-F6EECF244321}">
                <p14:modId xmlns:p14="http://schemas.microsoft.com/office/powerpoint/2010/main" val="4045281979"/>
              </p:ext>
            </p:extLst>
          </p:nvPr>
        </p:nvGraphicFramePr>
        <p:xfrm>
          <a:off x="251520" y="481236"/>
          <a:ext cx="8769424"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a:extLst>
              <a:ext uri="{FF2B5EF4-FFF2-40B4-BE49-F238E27FC236}">
                <a16:creationId xmlns:a16="http://schemas.microsoft.com/office/drawing/2014/main" id="{7AA26BCB-DF41-43E0-AD77-BA44F8B230C5}"/>
              </a:ext>
            </a:extLst>
          </p:cNvPr>
          <p:cNvGraphicFramePr/>
          <p:nvPr>
            <p:extLst>
              <p:ext uri="{D42A27DB-BD31-4B8C-83A1-F6EECF244321}">
                <p14:modId xmlns:p14="http://schemas.microsoft.com/office/powerpoint/2010/main" val="219674835"/>
              </p:ext>
            </p:extLst>
          </p:nvPr>
        </p:nvGraphicFramePr>
        <p:xfrm>
          <a:off x="268453" y="2293021"/>
          <a:ext cx="8769424" cy="14827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a:extLst>
              <a:ext uri="{FF2B5EF4-FFF2-40B4-BE49-F238E27FC236}">
                <a16:creationId xmlns:a16="http://schemas.microsoft.com/office/drawing/2014/main" id="{DB8D89A1-8924-4D66-9434-44CF6468A78E}"/>
              </a:ext>
            </a:extLst>
          </p:cNvPr>
          <p:cNvGraphicFramePr/>
          <p:nvPr>
            <p:extLst>
              <p:ext uri="{D42A27DB-BD31-4B8C-83A1-F6EECF244321}">
                <p14:modId xmlns:p14="http://schemas.microsoft.com/office/powerpoint/2010/main" val="3253557610"/>
              </p:ext>
            </p:extLst>
          </p:nvPr>
        </p:nvGraphicFramePr>
        <p:xfrm>
          <a:off x="302320" y="3876728"/>
          <a:ext cx="8769424" cy="148272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80182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9" grpId="0">
        <p:bldAsOne/>
      </p:bldGraphic>
      <p:bldGraphic spid="10"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067944" y="5342066"/>
            <a:ext cx="4953000" cy="276999"/>
          </a:xfrm>
          <a:prstGeom prst="rect">
            <a:avLst/>
          </a:prstGeom>
        </p:spPr>
        <p:txBody>
          <a:bodyPr wrap="square">
            <a:spAutoFit/>
          </a:bodyPr>
          <a:lstStyle/>
          <a:p>
            <a:pPr algn="r"/>
            <a:r>
              <a:rPr lang="tg-Cyrl-TJ" sz="1200" dirty="0">
                <a:latin typeface="Palatino Linotype" pitchFamily="18" charset="0"/>
              </a:rPr>
              <a:t>Бонки миллии Тоҷикистон</a:t>
            </a:r>
            <a:endParaRPr lang="ru-RU" sz="1200" dirty="0">
              <a:latin typeface="Palatino Linotype" pitchFamily="18" charset="0"/>
            </a:endParaRPr>
          </a:p>
        </p:txBody>
      </p:sp>
      <p:sp>
        <p:nvSpPr>
          <p:cNvPr id="15" name="Заголовок 1">
            <a:extLst>
              <a:ext uri="{FF2B5EF4-FFF2-40B4-BE49-F238E27FC236}">
                <a16:creationId xmlns:a16="http://schemas.microsoft.com/office/drawing/2014/main" id="{3399670B-708E-497A-9F72-1F9556F07C9B}"/>
              </a:ext>
            </a:extLst>
          </p:cNvPr>
          <p:cNvSpPr>
            <a:spLocks noGrp="1"/>
          </p:cNvSpPr>
          <p:nvPr>
            <p:ph type="title"/>
          </p:nvPr>
        </p:nvSpPr>
        <p:spPr>
          <a:xfrm>
            <a:off x="107256" y="94406"/>
            <a:ext cx="8964488" cy="632296"/>
          </a:xfrm>
        </p:spPr>
        <p:txBody>
          <a:bodyPr>
            <a:normAutofit/>
          </a:bodyPr>
          <a:lstStyle/>
          <a:p>
            <a:pPr algn="ctr"/>
            <a:r>
              <a:rPr lang="tt-RU" sz="2000" b="1" dirty="0">
                <a:latin typeface="Palatino Linotype" pitchFamily="18" charset="0"/>
              </a:rPr>
              <a:t>ПЕШНИҲОДҲО</a:t>
            </a:r>
            <a:endParaRPr lang="ru-RU" dirty="0"/>
          </a:p>
        </p:txBody>
      </p:sp>
      <p:graphicFrame>
        <p:nvGraphicFramePr>
          <p:cNvPr id="2" name="Diagram 1">
            <a:extLst>
              <a:ext uri="{FF2B5EF4-FFF2-40B4-BE49-F238E27FC236}">
                <a16:creationId xmlns:a16="http://schemas.microsoft.com/office/drawing/2014/main" id="{36B67889-57A2-447C-B6B7-DB21AA94CDD8}"/>
              </a:ext>
            </a:extLst>
          </p:cNvPr>
          <p:cNvGraphicFramePr/>
          <p:nvPr>
            <p:extLst>
              <p:ext uri="{D42A27DB-BD31-4B8C-83A1-F6EECF244321}">
                <p14:modId xmlns:p14="http://schemas.microsoft.com/office/powerpoint/2010/main" val="984351137"/>
              </p:ext>
            </p:extLst>
          </p:nvPr>
        </p:nvGraphicFramePr>
        <p:xfrm>
          <a:off x="251520" y="726702"/>
          <a:ext cx="8769424" cy="13067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a:extLst>
              <a:ext uri="{FF2B5EF4-FFF2-40B4-BE49-F238E27FC236}">
                <a16:creationId xmlns:a16="http://schemas.microsoft.com/office/drawing/2014/main" id="{7AA26BCB-DF41-43E0-AD77-BA44F8B230C5}"/>
              </a:ext>
            </a:extLst>
          </p:cNvPr>
          <p:cNvGraphicFramePr/>
          <p:nvPr>
            <p:extLst>
              <p:ext uri="{D42A27DB-BD31-4B8C-83A1-F6EECF244321}">
                <p14:modId xmlns:p14="http://schemas.microsoft.com/office/powerpoint/2010/main" val="1032651723"/>
              </p:ext>
            </p:extLst>
          </p:nvPr>
        </p:nvGraphicFramePr>
        <p:xfrm>
          <a:off x="268453" y="2192040"/>
          <a:ext cx="8769424" cy="158370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 9">
            <a:extLst>
              <a:ext uri="{FF2B5EF4-FFF2-40B4-BE49-F238E27FC236}">
                <a16:creationId xmlns:a16="http://schemas.microsoft.com/office/drawing/2014/main" id="{DB8D89A1-8924-4D66-9434-44CF6468A78E}"/>
              </a:ext>
            </a:extLst>
          </p:cNvPr>
          <p:cNvGraphicFramePr/>
          <p:nvPr>
            <p:extLst>
              <p:ext uri="{D42A27DB-BD31-4B8C-83A1-F6EECF244321}">
                <p14:modId xmlns:p14="http://schemas.microsoft.com/office/powerpoint/2010/main" val="2287533302"/>
              </p:ext>
            </p:extLst>
          </p:nvPr>
        </p:nvGraphicFramePr>
        <p:xfrm>
          <a:off x="302320" y="3876728"/>
          <a:ext cx="8769424" cy="148272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23258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9" grpId="0">
        <p:bldAsOne/>
      </p:bldGraphic>
      <p:bldGraphic spid="10"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067944" y="5342066"/>
            <a:ext cx="4953000" cy="276999"/>
          </a:xfrm>
          <a:prstGeom prst="rect">
            <a:avLst/>
          </a:prstGeom>
        </p:spPr>
        <p:txBody>
          <a:bodyPr wrap="square">
            <a:spAutoFit/>
          </a:bodyPr>
          <a:lstStyle/>
          <a:p>
            <a:pPr algn="r"/>
            <a:r>
              <a:rPr lang="tg-Cyrl-TJ" sz="1200" dirty="0">
                <a:latin typeface="Palatino Linotype" pitchFamily="18" charset="0"/>
              </a:rPr>
              <a:t>Бонки миллии Тоҷикистон</a:t>
            </a:r>
            <a:endParaRPr lang="ru-RU" sz="1200" dirty="0">
              <a:latin typeface="Palatino Linotype" pitchFamily="18" charset="0"/>
            </a:endParaRPr>
          </a:p>
        </p:txBody>
      </p:sp>
      <p:sp>
        <p:nvSpPr>
          <p:cNvPr id="5" name="Rectangle 4">
            <a:extLst>
              <a:ext uri="{FF2B5EF4-FFF2-40B4-BE49-F238E27FC236}">
                <a16:creationId xmlns:a16="http://schemas.microsoft.com/office/drawing/2014/main" id="{D185AAD1-58E7-490C-AA11-7F8F541457B0}"/>
              </a:ext>
            </a:extLst>
          </p:cNvPr>
          <p:cNvSpPr/>
          <p:nvPr/>
        </p:nvSpPr>
        <p:spPr>
          <a:xfrm>
            <a:off x="2737651" y="1705372"/>
            <a:ext cx="3668697" cy="769441"/>
          </a:xfrm>
          <a:prstGeom prst="rect">
            <a:avLst/>
          </a:prstGeom>
        </p:spPr>
        <p:txBody>
          <a:bodyPr wrap="none">
            <a:spAutoFit/>
          </a:bodyPr>
          <a:lstStyle/>
          <a:p>
            <a:r>
              <a:rPr lang="ru-RU" sz="4400" dirty="0">
                <a:latin typeface="Times New Roman" panose="02020603050405020304" pitchFamily="18" charset="0"/>
                <a:cs typeface="Times New Roman" panose="02020603050405020304" pitchFamily="18" charset="0"/>
              </a:rPr>
              <a:t>ТАШАККУР !</a:t>
            </a:r>
          </a:p>
        </p:txBody>
      </p:sp>
      <p:sp>
        <p:nvSpPr>
          <p:cNvPr id="2" name="TextBox 1">
            <a:extLst>
              <a:ext uri="{FF2B5EF4-FFF2-40B4-BE49-F238E27FC236}">
                <a16:creationId xmlns:a16="http://schemas.microsoft.com/office/drawing/2014/main" id="{64600757-D4CD-47A6-AF3C-EE2F188F613E}"/>
              </a:ext>
            </a:extLst>
          </p:cNvPr>
          <p:cNvSpPr txBox="1"/>
          <p:nvPr/>
        </p:nvSpPr>
        <p:spPr>
          <a:xfrm>
            <a:off x="4211960" y="4406863"/>
            <a:ext cx="4808984" cy="923330"/>
          </a:xfrm>
          <a:prstGeom prst="rect">
            <a:avLst/>
          </a:prstGeom>
          <a:solidFill>
            <a:schemeClr val="accent1">
              <a:lumMod val="20000"/>
              <a:lumOff val="80000"/>
            </a:schemeClr>
          </a:solidFill>
          <a:ln>
            <a:solidFill>
              <a:schemeClr val="accent1">
                <a:lumMod val="20000"/>
                <a:lumOff val="80000"/>
              </a:schemeClr>
            </a:solidFill>
          </a:ln>
          <a:effectLst>
            <a:glow rad="228600">
              <a:schemeClr val="accent1">
                <a:satMod val="175000"/>
                <a:alpha val="40000"/>
              </a:schemeClr>
            </a:glow>
            <a:innerShdw blurRad="63500" dist="50800">
              <a:prstClr val="black">
                <a:alpha val="50000"/>
              </a:prstClr>
            </a:innerShdw>
            <a:reflection blurRad="6350" stA="50000" endA="300" endPos="90000" dir="5400000" sy="-100000" algn="bl" rotWithShape="0"/>
          </a:effectLst>
          <a:scene3d>
            <a:camera prst="orthographicFront"/>
            <a:lightRig rig="threePt" dir="t"/>
          </a:scene3d>
          <a:sp3d>
            <a:bevelT prst="slope"/>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g-Cyrl-TJ" dirty="0">
                <a:latin typeface="Palatino Linotype" panose="02040502050505030304" pitchFamily="18" charset="0"/>
              </a:rPr>
              <a:t>Ном:       Азизов Айёмуддин</a:t>
            </a:r>
          </a:p>
          <a:p>
            <a:r>
              <a:rPr lang="tg-Cyrl-TJ" dirty="0">
                <a:latin typeface="Palatino Linotype" panose="02040502050505030304" pitchFamily="18" charset="0"/>
              </a:rPr>
              <a:t>Вазифа: Сармутахассиси ШНБИ ДНБ БМТ</a:t>
            </a:r>
          </a:p>
          <a:p>
            <a:r>
              <a:rPr lang="en-US" dirty="0">
                <a:latin typeface="Palatino Linotype" panose="02040502050505030304" pitchFamily="18" charset="0"/>
              </a:rPr>
              <a:t>E-mail: </a:t>
            </a:r>
            <a:r>
              <a:rPr lang="tg-Cyrl-TJ" dirty="0">
                <a:latin typeface="Palatino Linotype" panose="02040502050505030304" pitchFamily="18" charset="0"/>
              </a:rPr>
              <a:t>  </a:t>
            </a:r>
            <a:r>
              <a:rPr lang="en-US" dirty="0">
                <a:latin typeface="Palatino Linotype" panose="02040502050505030304" pitchFamily="18" charset="0"/>
                <a:hlinkClick r:id="rId3"/>
              </a:rPr>
              <a:t>aazizov@nbt.tj</a:t>
            </a:r>
            <a:r>
              <a:rPr lang="en-US" dirty="0">
                <a:latin typeface="Palatino Linotype" panose="02040502050505030304" pitchFamily="18" charset="0"/>
              </a:rPr>
              <a:t> </a:t>
            </a:r>
            <a:endParaRPr lang="ru-RU" dirty="0">
              <a:latin typeface="Palatino Linotype" panose="02040502050505030304" pitchFamily="18" charset="0"/>
            </a:endParaRPr>
          </a:p>
        </p:txBody>
      </p:sp>
    </p:spTree>
    <p:extLst>
      <p:ext uri="{BB962C8B-B14F-4D97-AF65-F5344CB8AC3E}">
        <p14:creationId xmlns:p14="http://schemas.microsoft.com/office/powerpoint/2010/main" val="364848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64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1" name="Прямоугольник 10"/>
          <p:cNvSpPr/>
          <p:nvPr/>
        </p:nvSpPr>
        <p:spPr>
          <a:xfrm>
            <a:off x="3962400" y="5148893"/>
            <a:ext cx="4953000" cy="276999"/>
          </a:xfrm>
          <a:prstGeom prst="rect">
            <a:avLst/>
          </a:prstGeom>
        </p:spPr>
        <p:txBody>
          <a:bodyPr wrap="square">
            <a:spAutoFit/>
          </a:bodyPr>
          <a:lstStyle/>
          <a:p>
            <a:pPr algn="r"/>
            <a:r>
              <a:rPr lang="tg-Cyrl-TJ" sz="1200" dirty="0">
                <a:latin typeface="Palatino Linotype" pitchFamily="18" charset="0"/>
              </a:rPr>
              <a:t>Бонки миллии Тоҷикистон</a:t>
            </a:r>
            <a:endParaRPr lang="ru-RU" sz="1200" dirty="0">
              <a:latin typeface="Palatino Linotype" pitchFamily="18" charset="0"/>
            </a:endParaRPr>
          </a:p>
        </p:txBody>
      </p:sp>
      <p:sp>
        <p:nvSpPr>
          <p:cNvPr id="2" name="Rectangle 1">
            <a:extLst>
              <a:ext uri="{FF2B5EF4-FFF2-40B4-BE49-F238E27FC236}">
                <a16:creationId xmlns:a16="http://schemas.microsoft.com/office/drawing/2014/main" id="{CF110C48-9ABF-4E53-AE28-D8C88EECCDFE}"/>
              </a:ext>
            </a:extLst>
          </p:cNvPr>
          <p:cNvSpPr/>
          <p:nvPr/>
        </p:nvSpPr>
        <p:spPr>
          <a:xfrm>
            <a:off x="755576" y="121197"/>
            <a:ext cx="3024336" cy="646331"/>
          </a:xfrm>
          <a:prstGeom prst="rect">
            <a:avLst/>
          </a:prstGeom>
        </p:spPr>
        <p:txBody>
          <a:bodyPr wrap="square">
            <a:spAutoFit/>
          </a:bodyPr>
          <a:lstStyle/>
          <a:p>
            <a:r>
              <a:rPr lang="tt-RU" sz="3600" spc="-100" dirty="0">
                <a:latin typeface="Palatino Linotype" pitchFamily="18" charset="0"/>
                <a:cs typeface="Calibri" pitchFamily="34" charset="0"/>
              </a:rPr>
              <a:t>Мундариҷа</a:t>
            </a:r>
            <a:endParaRPr lang="ru-RU" dirty="0"/>
          </a:p>
        </p:txBody>
      </p:sp>
      <p:graphicFrame>
        <p:nvGraphicFramePr>
          <p:cNvPr id="6" name="Содержимое 3">
            <a:extLst>
              <a:ext uri="{FF2B5EF4-FFF2-40B4-BE49-F238E27FC236}">
                <a16:creationId xmlns:a16="http://schemas.microsoft.com/office/drawing/2014/main" id="{4D99B885-4276-4CCD-8C7F-83CE452B7277}"/>
              </a:ext>
            </a:extLst>
          </p:cNvPr>
          <p:cNvGraphicFramePr>
            <a:graphicFrameLocks noGrp="1"/>
          </p:cNvGraphicFramePr>
          <p:nvPr>
            <p:ph idx="1"/>
            <p:extLst>
              <p:ext uri="{D42A27DB-BD31-4B8C-83A1-F6EECF244321}">
                <p14:modId xmlns:p14="http://schemas.microsoft.com/office/powerpoint/2010/main" val="1617187303"/>
              </p:ext>
            </p:extLst>
          </p:nvPr>
        </p:nvGraphicFramePr>
        <p:xfrm>
          <a:off x="457200" y="1071563"/>
          <a:ext cx="8401050" cy="1209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одержимое 3">
            <a:extLst>
              <a:ext uri="{FF2B5EF4-FFF2-40B4-BE49-F238E27FC236}">
                <a16:creationId xmlns:a16="http://schemas.microsoft.com/office/drawing/2014/main" id="{EDDF11AE-86F5-4BF9-8A85-4F565BD91365}"/>
              </a:ext>
            </a:extLst>
          </p:cNvPr>
          <p:cNvGraphicFramePr>
            <a:graphicFrameLocks/>
          </p:cNvGraphicFramePr>
          <p:nvPr>
            <p:extLst>
              <p:ext uri="{D42A27DB-BD31-4B8C-83A1-F6EECF244321}">
                <p14:modId xmlns:p14="http://schemas.microsoft.com/office/powerpoint/2010/main" val="1255656674"/>
              </p:ext>
            </p:extLst>
          </p:nvPr>
        </p:nvGraphicFramePr>
        <p:xfrm>
          <a:off x="457200" y="2139372"/>
          <a:ext cx="8401050" cy="120987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Содержимое 3">
            <a:extLst>
              <a:ext uri="{FF2B5EF4-FFF2-40B4-BE49-F238E27FC236}">
                <a16:creationId xmlns:a16="http://schemas.microsoft.com/office/drawing/2014/main" id="{E0EE1FBB-7C6C-4973-B364-37EC84EA5BAC}"/>
              </a:ext>
            </a:extLst>
          </p:cNvPr>
          <p:cNvGraphicFramePr>
            <a:graphicFrameLocks/>
          </p:cNvGraphicFramePr>
          <p:nvPr>
            <p:extLst>
              <p:ext uri="{D42A27DB-BD31-4B8C-83A1-F6EECF244321}">
                <p14:modId xmlns:p14="http://schemas.microsoft.com/office/powerpoint/2010/main" val="3464709720"/>
              </p:ext>
            </p:extLst>
          </p:nvPr>
        </p:nvGraphicFramePr>
        <p:xfrm>
          <a:off x="457200" y="3207180"/>
          <a:ext cx="8401050" cy="120987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2387955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73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7" name="Arrow: Pentagon 26">
            <a:extLst>
              <a:ext uri="{FF2B5EF4-FFF2-40B4-BE49-F238E27FC236}">
                <a16:creationId xmlns:a16="http://schemas.microsoft.com/office/drawing/2014/main" id="{3DED6245-F930-40DD-8F6F-83635B5EC34D}"/>
              </a:ext>
            </a:extLst>
          </p:cNvPr>
          <p:cNvSpPr/>
          <p:nvPr/>
        </p:nvSpPr>
        <p:spPr>
          <a:xfrm>
            <a:off x="846578" y="4441676"/>
            <a:ext cx="917110" cy="648072"/>
          </a:xfrm>
          <a:prstGeom prst="homePlate">
            <a:avLst>
              <a:gd name="adj" fmla="val 6343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8" name="Arrow: Chevron 27">
            <a:extLst>
              <a:ext uri="{FF2B5EF4-FFF2-40B4-BE49-F238E27FC236}">
                <a16:creationId xmlns:a16="http://schemas.microsoft.com/office/drawing/2014/main" id="{22FDB16D-F106-4241-9222-B9B7E80ED1C0}"/>
              </a:ext>
            </a:extLst>
          </p:cNvPr>
          <p:cNvSpPr/>
          <p:nvPr/>
        </p:nvSpPr>
        <p:spPr>
          <a:xfrm>
            <a:off x="1692881" y="4443260"/>
            <a:ext cx="890873" cy="644904"/>
          </a:xfrm>
          <a:prstGeom prst="chevro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38" name="Arrow: Chevron 37">
            <a:extLst>
              <a:ext uri="{FF2B5EF4-FFF2-40B4-BE49-F238E27FC236}">
                <a16:creationId xmlns:a16="http://schemas.microsoft.com/office/drawing/2014/main" id="{F1C7AD00-7D32-430C-BB08-4CC97B0ED047}"/>
              </a:ext>
            </a:extLst>
          </p:cNvPr>
          <p:cNvSpPr/>
          <p:nvPr/>
        </p:nvSpPr>
        <p:spPr>
          <a:xfrm>
            <a:off x="2512947" y="4461217"/>
            <a:ext cx="890873" cy="644904"/>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39" name="Arrow: Chevron 38">
            <a:extLst>
              <a:ext uri="{FF2B5EF4-FFF2-40B4-BE49-F238E27FC236}">
                <a16:creationId xmlns:a16="http://schemas.microsoft.com/office/drawing/2014/main" id="{1C892259-355C-4D80-B0C2-8078D4C0E023}"/>
              </a:ext>
            </a:extLst>
          </p:cNvPr>
          <p:cNvSpPr/>
          <p:nvPr/>
        </p:nvSpPr>
        <p:spPr>
          <a:xfrm>
            <a:off x="4973145" y="4461217"/>
            <a:ext cx="890873" cy="644904"/>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40" name="Arrow: Chevron 39">
            <a:extLst>
              <a:ext uri="{FF2B5EF4-FFF2-40B4-BE49-F238E27FC236}">
                <a16:creationId xmlns:a16="http://schemas.microsoft.com/office/drawing/2014/main" id="{4BF4A591-3D32-401A-8107-3747A1115CBC}"/>
              </a:ext>
            </a:extLst>
          </p:cNvPr>
          <p:cNvSpPr/>
          <p:nvPr/>
        </p:nvSpPr>
        <p:spPr>
          <a:xfrm>
            <a:off x="3333013" y="4461217"/>
            <a:ext cx="890873" cy="644904"/>
          </a:xfrm>
          <a:prstGeom prst="chevr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41" name="Arrow: Chevron 40">
            <a:extLst>
              <a:ext uri="{FF2B5EF4-FFF2-40B4-BE49-F238E27FC236}">
                <a16:creationId xmlns:a16="http://schemas.microsoft.com/office/drawing/2014/main" id="{A731B966-6215-40A1-9DFE-AAA23A96DE90}"/>
              </a:ext>
            </a:extLst>
          </p:cNvPr>
          <p:cNvSpPr/>
          <p:nvPr/>
        </p:nvSpPr>
        <p:spPr>
          <a:xfrm>
            <a:off x="4153079" y="4461217"/>
            <a:ext cx="890873" cy="644904"/>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42" name="Arrow: Chevron 41">
            <a:extLst>
              <a:ext uri="{FF2B5EF4-FFF2-40B4-BE49-F238E27FC236}">
                <a16:creationId xmlns:a16="http://schemas.microsoft.com/office/drawing/2014/main" id="{D977595E-1B9B-4EED-9D68-29040F49AE3D}"/>
              </a:ext>
            </a:extLst>
          </p:cNvPr>
          <p:cNvSpPr/>
          <p:nvPr/>
        </p:nvSpPr>
        <p:spPr>
          <a:xfrm>
            <a:off x="5793211" y="4461217"/>
            <a:ext cx="890873" cy="644904"/>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43" name="Arrow: Chevron 42">
            <a:extLst>
              <a:ext uri="{FF2B5EF4-FFF2-40B4-BE49-F238E27FC236}">
                <a16:creationId xmlns:a16="http://schemas.microsoft.com/office/drawing/2014/main" id="{46020BBC-8338-4AEC-BB00-1B4A76C8FDB9}"/>
              </a:ext>
            </a:extLst>
          </p:cNvPr>
          <p:cNvSpPr/>
          <p:nvPr/>
        </p:nvSpPr>
        <p:spPr>
          <a:xfrm>
            <a:off x="6613277" y="4444844"/>
            <a:ext cx="890873" cy="644904"/>
          </a:xfrm>
          <a:prstGeom prst="chevron">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44" name="Arrow: Chevron 43">
            <a:extLst>
              <a:ext uri="{FF2B5EF4-FFF2-40B4-BE49-F238E27FC236}">
                <a16:creationId xmlns:a16="http://schemas.microsoft.com/office/drawing/2014/main" id="{8E6E7AF7-12BB-45D1-9E68-BC84CAC91672}"/>
              </a:ext>
            </a:extLst>
          </p:cNvPr>
          <p:cNvSpPr/>
          <p:nvPr/>
        </p:nvSpPr>
        <p:spPr>
          <a:xfrm>
            <a:off x="7433343" y="4461525"/>
            <a:ext cx="890873" cy="644904"/>
          </a:xfrm>
          <a:prstGeom prst="chevr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45" name="Arrow: Chevron 44">
            <a:extLst>
              <a:ext uri="{FF2B5EF4-FFF2-40B4-BE49-F238E27FC236}">
                <a16:creationId xmlns:a16="http://schemas.microsoft.com/office/drawing/2014/main" id="{2E04F043-EE5D-43D4-904B-207CF34EDD69}"/>
              </a:ext>
            </a:extLst>
          </p:cNvPr>
          <p:cNvSpPr/>
          <p:nvPr/>
        </p:nvSpPr>
        <p:spPr>
          <a:xfrm>
            <a:off x="8253407" y="4444844"/>
            <a:ext cx="890873" cy="644904"/>
          </a:xfrm>
          <a:prstGeom prst="chevron">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grpSp>
        <p:nvGrpSpPr>
          <p:cNvPr id="59" name="Group 58">
            <a:extLst>
              <a:ext uri="{FF2B5EF4-FFF2-40B4-BE49-F238E27FC236}">
                <a16:creationId xmlns:a16="http://schemas.microsoft.com/office/drawing/2014/main" id="{749A9DC3-1F79-4AE1-83D7-B98121FE8794}"/>
              </a:ext>
            </a:extLst>
          </p:cNvPr>
          <p:cNvGrpSpPr/>
          <p:nvPr/>
        </p:nvGrpSpPr>
        <p:grpSpPr>
          <a:xfrm>
            <a:off x="828622" y="1101786"/>
            <a:ext cx="773089" cy="3335255"/>
            <a:chOff x="846577" y="1106421"/>
            <a:chExt cx="773089" cy="3335255"/>
          </a:xfrm>
          <a:solidFill>
            <a:schemeClr val="accent1">
              <a:lumMod val="20000"/>
              <a:lumOff val="80000"/>
            </a:schemeClr>
          </a:solidFill>
        </p:grpSpPr>
        <p:cxnSp>
          <p:nvCxnSpPr>
            <p:cNvPr id="50" name="Straight Connector 49">
              <a:extLst>
                <a:ext uri="{FF2B5EF4-FFF2-40B4-BE49-F238E27FC236}">
                  <a16:creationId xmlns:a16="http://schemas.microsoft.com/office/drawing/2014/main" id="{4EDEA277-55B1-4334-9D57-CEF5D80B1B70}"/>
                </a:ext>
              </a:extLst>
            </p:cNvPr>
            <p:cNvCxnSpPr>
              <a:cxnSpLocks/>
            </p:cNvCxnSpPr>
            <p:nvPr/>
          </p:nvCxnSpPr>
          <p:spPr>
            <a:xfrm>
              <a:off x="846578" y="1201316"/>
              <a:ext cx="0" cy="3240360"/>
            </a:xfrm>
            <a:prstGeom prst="line">
              <a:avLst/>
            </a:prstGeom>
            <a:grpFill/>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5" name="Rectangle: Rounded Corners 54">
              <a:extLst>
                <a:ext uri="{FF2B5EF4-FFF2-40B4-BE49-F238E27FC236}">
                  <a16:creationId xmlns:a16="http://schemas.microsoft.com/office/drawing/2014/main" id="{4D88CCAC-A4B4-49E4-9318-CB2E6786ADB1}"/>
                </a:ext>
              </a:extLst>
            </p:cNvPr>
            <p:cNvSpPr/>
            <p:nvPr/>
          </p:nvSpPr>
          <p:spPr>
            <a:xfrm>
              <a:off x="846578" y="1106421"/>
              <a:ext cx="773088" cy="34189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g-Cyrl-TJ" sz="900" dirty="0">
                  <a:solidFill>
                    <a:schemeClr val="tx1"/>
                  </a:solidFill>
                  <a:latin typeface="Palatino Linotype" pitchFamily="18" charset="0"/>
                </a:rPr>
                <a:t>Покистон</a:t>
              </a:r>
              <a:endParaRPr lang="en-US" sz="900" dirty="0">
                <a:solidFill>
                  <a:schemeClr val="tx1"/>
                </a:solidFill>
                <a:latin typeface="Palatino Linotype" pitchFamily="18" charset="0"/>
              </a:endParaRPr>
            </a:p>
          </p:txBody>
        </p:sp>
        <p:sp>
          <p:nvSpPr>
            <p:cNvPr id="56" name="Rectangle: Rounded Corners 55">
              <a:extLst>
                <a:ext uri="{FF2B5EF4-FFF2-40B4-BE49-F238E27FC236}">
                  <a16:creationId xmlns:a16="http://schemas.microsoft.com/office/drawing/2014/main" id="{FF512091-6450-4472-8383-1336080AF98A}"/>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solidFill>
                </a:rPr>
                <a:t>1950</a:t>
              </a:r>
              <a:endParaRPr lang="ru-RU" sz="1400" dirty="0">
                <a:solidFill>
                  <a:schemeClr val="tx1"/>
                </a:solidFill>
              </a:endParaRPr>
            </a:p>
          </p:txBody>
        </p:sp>
        <p:sp>
          <p:nvSpPr>
            <p:cNvPr id="58" name="Rectangle: Rounded Corners 57">
              <a:extLst>
                <a:ext uri="{FF2B5EF4-FFF2-40B4-BE49-F238E27FC236}">
                  <a16:creationId xmlns:a16="http://schemas.microsoft.com/office/drawing/2014/main" id="{F440B09C-3B3D-41C2-A58A-A9F932A1326E}"/>
                </a:ext>
              </a:extLst>
            </p:cNvPr>
            <p:cNvSpPr/>
            <p:nvPr/>
          </p:nvSpPr>
          <p:spPr>
            <a:xfrm>
              <a:off x="846577" y="1637999"/>
              <a:ext cx="773085" cy="208823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tx1"/>
                  </a:solidFill>
                  <a:latin typeface="Palatino Linotype" pitchFamily="18" charset="0"/>
                </a:rPr>
                <a:t>Т</a:t>
              </a:r>
              <a:r>
                <a:rPr lang="tg-Cyrl-TJ" sz="1400" dirty="0">
                  <a:solidFill>
                    <a:schemeClr val="tx1"/>
                  </a:solidFill>
                  <a:latin typeface="Palatino Linotype" pitchFamily="18" charset="0"/>
                </a:rPr>
                <a:t>Қ бе фоиз</a:t>
              </a:r>
              <a:endParaRPr lang="en-US" sz="1400" dirty="0">
                <a:solidFill>
                  <a:schemeClr val="tx1"/>
                </a:solidFill>
                <a:latin typeface="Palatino Linotype" pitchFamily="18" charset="0"/>
              </a:endParaRPr>
            </a:p>
          </p:txBody>
        </p:sp>
      </p:grpSp>
      <p:grpSp>
        <p:nvGrpSpPr>
          <p:cNvPr id="60" name="Group 59">
            <a:extLst>
              <a:ext uri="{FF2B5EF4-FFF2-40B4-BE49-F238E27FC236}">
                <a16:creationId xmlns:a16="http://schemas.microsoft.com/office/drawing/2014/main" id="{49A6F63F-8ED0-4994-8A91-CCA26F11A107}"/>
              </a:ext>
            </a:extLst>
          </p:cNvPr>
          <p:cNvGrpSpPr/>
          <p:nvPr/>
        </p:nvGrpSpPr>
        <p:grpSpPr>
          <a:xfrm>
            <a:off x="1692881" y="1107213"/>
            <a:ext cx="773082" cy="3335255"/>
            <a:chOff x="846578" y="1106421"/>
            <a:chExt cx="773088" cy="3335255"/>
          </a:xfrm>
          <a:solidFill>
            <a:schemeClr val="accent1">
              <a:lumMod val="20000"/>
              <a:lumOff val="80000"/>
            </a:schemeClr>
          </a:solidFill>
        </p:grpSpPr>
        <p:cxnSp>
          <p:nvCxnSpPr>
            <p:cNvPr id="61" name="Straight Connector 60">
              <a:extLst>
                <a:ext uri="{FF2B5EF4-FFF2-40B4-BE49-F238E27FC236}">
                  <a16:creationId xmlns:a16="http://schemas.microsoft.com/office/drawing/2014/main" id="{240C0AA1-7DEE-427D-B836-C6A01E0FCD23}"/>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62" name="Rectangle: Rounded Corners 61">
              <a:extLst>
                <a:ext uri="{FF2B5EF4-FFF2-40B4-BE49-F238E27FC236}">
                  <a16:creationId xmlns:a16="http://schemas.microsoft.com/office/drawing/2014/main" id="{D38DD861-3EF7-468E-B4FB-8600FCACB7BB}"/>
                </a:ext>
              </a:extLst>
            </p:cNvPr>
            <p:cNvSpPr/>
            <p:nvPr/>
          </p:nvSpPr>
          <p:spPr>
            <a:xfrm>
              <a:off x="846578" y="1106421"/>
              <a:ext cx="773088"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900" dirty="0">
                  <a:solidFill>
                    <a:schemeClr val="tx1"/>
                  </a:solidFill>
                  <a:latin typeface="Palatino Linotype" pitchFamily="18" charset="0"/>
                </a:rPr>
                <a:t>Малайзия</a:t>
              </a:r>
              <a:endParaRPr lang="en-US" sz="900" dirty="0">
                <a:solidFill>
                  <a:schemeClr val="tx1"/>
                </a:solidFill>
                <a:latin typeface="Palatino Linotype" pitchFamily="18" charset="0"/>
              </a:endParaRPr>
            </a:p>
          </p:txBody>
        </p:sp>
        <p:sp>
          <p:nvSpPr>
            <p:cNvPr id="63" name="Rectangle: Rounded Corners 62">
              <a:extLst>
                <a:ext uri="{FF2B5EF4-FFF2-40B4-BE49-F238E27FC236}">
                  <a16:creationId xmlns:a16="http://schemas.microsoft.com/office/drawing/2014/main" id="{62E75AC4-F64C-4D0D-B824-706F9B4380DF}"/>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tx1"/>
                  </a:solidFill>
                </a:rPr>
                <a:t>1960</a:t>
              </a:r>
            </a:p>
          </p:txBody>
        </p:sp>
        <p:sp>
          <p:nvSpPr>
            <p:cNvPr id="64" name="Rectangle: Rounded Corners 63">
              <a:extLst>
                <a:ext uri="{FF2B5EF4-FFF2-40B4-BE49-F238E27FC236}">
                  <a16:creationId xmlns:a16="http://schemas.microsoft.com/office/drawing/2014/main" id="{853AFEEC-8455-41A5-B150-35066A1CAAEC}"/>
                </a:ext>
              </a:extLst>
            </p:cNvPr>
            <p:cNvSpPr/>
            <p:nvPr/>
          </p:nvSpPr>
          <p:spPr>
            <a:xfrm>
              <a:off x="846578" y="1632572"/>
              <a:ext cx="773085"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algn="ctr"/>
              <a:r>
                <a:rPr lang="tg-Cyrl-TJ" sz="1400" dirty="0">
                  <a:solidFill>
                    <a:schemeClr val="tx1"/>
                  </a:solidFill>
                  <a:latin typeface="Palatino Linotype" pitchFamily="18" charset="0"/>
                </a:rPr>
                <a:t>Фонди захиравии ҳаҷ</a:t>
              </a:r>
              <a:endParaRPr lang="en-US" sz="1400" dirty="0">
                <a:solidFill>
                  <a:schemeClr val="tx1"/>
                </a:solidFill>
              </a:endParaRPr>
            </a:p>
          </p:txBody>
        </p:sp>
      </p:grpSp>
      <p:grpSp>
        <p:nvGrpSpPr>
          <p:cNvPr id="65" name="Group 64">
            <a:extLst>
              <a:ext uri="{FF2B5EF4-FFF2-40B4-BE49-F238E27FC236}">
                <a16:creationId xmlns:a16="http://schemas.microsoft.com/office/drawing/2014/main" id="{58E6E4E1-2E70-4B1A-B1EA-B05460FDD233}"/>
              </a:ext>
            </a:extLst>
          </p:cNvPr>
          <p:cNvGrpSpPr/>
          <p:nvPr/>
        </p:nvGrpSpPr>
        <p:grpSpPr>
          <a:xfrm>
            <a:off x="2539185" y="1101786"/>
            <a:ext cx="773082" cy="3335255"/>
            <a:chOff x="846578" y="1106421"/>
            <a:chExt cx="773088" cy="3335255"/>
          </a:xfrm>
          <a:solidFill>
            <a:schemeClr val="accent2">
              <a:lumMod val="40000"/>
              <a:lumOff val="60000"/>
            </a:schemeClr>
          </a:solidFill>
        </p:grpSpPr>
        <p:cxnSp>
          <p:nvCxnSpPr>
            <p:cNvPr id="66" name="Straight Connector 65">
              <a:extLst>
                <a:ext uri="{FF2B5EF4-FFF2-40B4-BE49-F238E27FC236}">
                  <a16:creationId xmlns:a16="http://schemas.microsoft.com/office/drawing/2014/main" id="{B82209A1-121C-4E95-8F58-64EB60622164}"/>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67" name="Rectangle: Rounded Corners 66">
              <a:extLst>
                <a:ext uri="{FF2B5EF4-FFF2-40B4-BE49-F238E27FC236}">
                  <a16:creationId xmlns:a16="http://schemas.microsoft.com/office/drawing/2014/main" id="{B13F5391-5426-4557-A369-4B807DDB3395}"/>
                </a:ext>
              </a:extLst>
            </p:cNvPr>
            <p:cNvSpPr/>
            <p:nvPr/>
          </p:nvSpPr>
          <p:spPr>
            <a:xfrm>
              <a:off x="846578" y="1106421"/>
              <a:ext cx="773088"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900" dirty="0">
                  <a:solidFill>
                    <a:schemeClr val="tx1"/>
                  </a:solidFill>
                  <a:latin typeface="Palatino Linotype" pitchFamily="18" charset="0"/>
                </a:rPr>
                <a:t>Миср</a:t>
              </a:r>
              <a:endParaRPr lang="en-US" sz="900" dirty="0">
                <a:solidFill>
                  <a:schemeClr val="tx1"/>
                </a:solidFill>
                <a:latin typeface="Palatino Linotype" pitchFamily="18" charset="0"/>
              </a:endParaRPr>
            </a:p>
          </p:txBody>
        </p:sp>
        <p:sp>
          <p:nvSpPr>
            <p:cNvPr id="68" name="Rectangle: Rounded Corners 67">
              <a:extLst>
                <a:ext uri="{FF2B5EF4-FFF2-40B4-BE49-F238E27FC236}">
                  <a16:creationId xmlns:a16="http://schemas.microsoft.com/office/drawing/2014/main" id="{C661E883-2CD2-45FF-8780-5F0988830D36}"/>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tx1"/>
                  </a:solidFill>
                </a:rPr>
                <a:t>1963</a:t>
              </a:r>
            </a:p>
          </p:txBody>
        </p:sp>
        <p:sp>
          <p:nvSpPr>
            <p:cNvPr id="69" name="Rectangle: Rounded Corners 68">
              <a:extLst>
                <a:ext uri="{FF2B5EF4-FFF2-40B4-BE49-F238E27FC236}">
                  <a16:creationId xmlns:a16="http://schemas.microsoft.com/office/drawing/2014/main" id="{9DF4D6AE-FEAF-4401-A9E3-7AD3706F119F}"/>
                </a:ext>
              </a:extLst>
            </p:cNvPr>
            <p:cNvSpPr/>
            <p:nvPr/>
          </p:nvSpPr>
          <p:spPr>
            <a:xfrm>
              <a:off x="846578" y="1632572"/>
              <a:ext cx="773085"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algn="ctr"/>
              <a:r>
                <a:rPr lang="tg-Cyrl-TJ" sz="1400" dirty="0">
                  <a:solidFill>
                    <a:schemeClr val="tx1"/>
                  </a:solidFill>
                  <a:latin typeface="Palatino Linotype" pitchFamily="18" charset="0"/>
                </a:rPr>
                <a:t>Авввалин Бонки исломӣ 1963</a:t>
              </a:r>
              <a:endParaRPr lang="ru-RU" sz="1400" dirty="0">
                <a:solidFill>
                  <a:schemeClr val="tx1"/>
                </a:solidFill>
                <a:latin typeface="Palatino Linotype" pitchFamily="18" charset="0"/>
              </a:endParaRPr>
            </a:p>
          </p:txBody>
        </p:sp>
      </p:grpSp>
      <p:grpSp>
        <p:nvGrpSpPr>
          <p:cNvPr id="70" name="Group 69">
            <a:extLst>
              <a:ext uri="{FF2B5EF4-FFF2-40B4-BE49-F238E27FC236}">
                <a16:creationId xmlns:a16="http://schemas.microsoft.com/office/drawing/2014/main" id="{274FE1FC-1380-433C-8404-79E90C8A0398}"/>
              </a:ext>
            </a:extLst>
          </p:cNvPr>
          <p:cNvGrpSpPr/>
          <p:nvPr/>
        </p:nvGrpSpPr>
        <p:grpSpPr>
          <a:xfrm>
            <a:off x="3390369" y="1079655"/>
            <a:ext cx="773082" cy="3335255"/>
            <a:chOff x="846578" y="1106421"/>
            <a:chExt cx="773088" cy="3335255"/>
          </a:xfrm>
          <a:solidFill>
            <a:schemeClr val="accent2">
              <a:lumMod val="60000"/>
              <a:lumOff val="40000"/>
            </a:schemeClr>
          </a:solidFill>
        </p:grpSpPr>
        <p:cxnSp>
          <p:nvCxnSpPr>
            <p:cNvPr id="71" name="Straight Connector 70">
              <a:extLst>
                <a:ext uri="{FF2B5EF4-FFF2-40B4-BE49-F238E27FC236}">
                  <a16:creationId xmlns:a16="http://schemas.microsoft.com/office/drawing/2014/main" id="{85DD2D7E-A3F4-46C0-878E-E57E2D8C5491}"/>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72" name="Rectangle: Rounded Corners 71">
              <a:extLst>
                <a:ext uri="{FF2B5EF4-FFF2-40B4-BE49-F238E27FC236}">
                  <a16:creationId xmlns:a16="http://schemas.microsoft.com/office/drawing/2014/main" id="{952F7477-A805-43A9-8B3C-C5C31D5F56DE}"/>
                </a:ext>
              </a:extLst>
            </p:cNvPr>
            <p:cNvSpPr/>
            <p:nvPr/>
          </p:nvSpPr>
          <p:spPr>
            <a:xfrm>
              <a:off x="846578" y="1106421"/>
              <a:ext cx="773088"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g-Cyrl-TJ" sz="830" dirty="0">
                  <a:solidFill>
                    <a:schemeClr val="tx1"/>
                  </a:solidFill>
                  <a:latin typeface="Palatino Linotype" pitchFamily="18" charset="0"/>
                </a:rPr>
                <a:t>Арабистон</a:t>
              </a:r>
              <a:endParaRPr lang="en-US" sz="830" dirty="0">
                <a:solidFill>
                  <a:schemeClr val="tx1"/>
                </a:solidFill>
                <a:latin typeface="Palatino Linotype" pitchFamily="18" charset="0"/>
              </a:endParaRPr>
            </a:p>
          </p:txBody>
        </p:sp>
        <p:sp>
          <p:nvSpPr>
            <p:cNvPr id="73" name="Rectangle: Rounded Corners 72">
              <a:extLst>
                <a:ext uri="{FF2B5EF4-FFF2-40B4-BE49-F238E27FC236}">
                  <a16:creationId xmlns:a16="http://schemas.microsoft.com/office/drawing/2014/main" id="{B7A8842E-BC37-4B7A-9285-9B489DC42C54}"/>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tx1"/>
                  </a:solidFill>
                </a:rPr>
                <a:t>1975</a:t>
              </a:r>
            </a:p>
          </p:txBody>
        </p:sp>
        <p:sp>
          <p:nvSpPr>
            <p:cNvPr id="74" name="Rectangle: Rounded Corners 73">
              <a:extLst>
                <a:ext uri="{FF2B5EF4-FFF2-40B4-BE49-F238E27FC236}">
                  <a16:creationId xmlns:a16="http://schemas.microsoft.com/office/drawing/2014/main" id="{FEFBD413-5DD6-48A8-AEDF-D942DDCEF3BD}"/>
                </a:ext>
              </a:extLst>
            </p:cNvPr>
            <p:cNvSpPr/>
            <p:nvPr/>
          </p:nvSpPr>
          <p:spPr>
            <a:xfrm>
              <a:off x="846578" y="1632572"/>
              <a:ext cx="773085"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r>
                <a:rPr lang="tg-Cyrl-TJ" sz="1400" dirty="0">
                  <a:solidFill>
                    <a:schemeClr val="tx1"/>
                  </a:solidFill>
                  <a:latin typeface="Palatino Linotype" pitchFamily="18" charset="0"/>
                </a:rPr>
                <a:t>Таъсисёбии БИР 1975</a:t>
              </a:r>
              <a:endParaRPr lang="ru-RU" sz="1400" dirty="0">
                <a:solidFill>
                  <a:schemeClr val="tx1"/>
                </a:solidFill>
                <a:latin typeface="Palatino Linotype" pitchFamily="18" charset="0"/>
              </a:endParaRPr>
            </a:p>
          </p:txBody>
        </p:sp>
      </p:grpSp>
      <p:grpSp>
        <p:nvGrpSpPr>
          <p:cNvPr id="75" name="Group 74">
            <a:extLst>
              <a:ext uri="{FF2B5EF4-FFF2-40B4-BE49-F238E27FC236}">
                <a16:creationId xmlns:a16="http://schemas.microsoft.com/office/drawing/2014/main" id="{916783A3-36B3-4F6F-870D-13FA62CF2DB8}"/>
              </a:ext>
            </a:extLst>
          </p:cNvPr>
          <p:cNvGrpSpPr/>
          <p:nvPr/>
        </p:nvGrpSpPr>
        <p:grpSpPr>
          <a:xfrm>
            <a:off x="4234373" y="1072789"/>
            <a:ext cx="773082" cy="3335255"/>
            <a:chOff x="846578" y="1106421"/>
            <a:chExt cx="773088" cy="3335255"/>
          </a:xfrm>
          <a:solidFill>
            <a:schemeClr val="accent1">
              <a:lumMod val="60000"/>
              <a:lumOff val="40000"/>
            </a:schemeClr>
          </a:solidFill>
        </p:grpSpPr>
        <p:cxnSp>
          <p:nvCxnSpPr>
            <p:cNvPr id="76" name="Straight Connector 75">
              <a:extLst>
                <a:ext uri="{FF2B5EF4-FFF2-40B4-BE49-F238E27FC236}">
                  <a16:creationId xmlns:a16="http://schemas.microsoft.com/office/drawing/2014/main" id="{8B1518CD-41FA-4257-ABC0-465D89A02E15}"/>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77" name="Rectangle: Rounded Corners 76">
              <a:extLst>
                <a:ext uri="{FF2B5EF4-FFF2-40B4-BE49-F238E27FC236}">
                  <a16:creationId xmlns:a16="http://schemas.microsoft.com/office/drawing/2014/main" id="{687843D8-DC8B-4F03-BED7-E5D4104AC326}"/>
                </a:ext>
              </a:extLst>
            </p:cNvPr>
            <p:cNvSpPr/>
            <p:nvPr/>
          </p:nvSpPr>
          <p:spPr>
            <a:xfrm>
              <a:off x="846578" y="1106421"/>
              <a:ext cx="773088"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900" dirty="0">
                  <a:solidFill>
                    <a:schemeClr val="tx1"/>
                  </a:solidFill>
                  <a:latin typeface="Palatino Linotype" pitchFamily="18" charset="0"/>
                </a:rPr>
                <a:t>Халиҷи Форс</a:t>
              </a:r>
              <a:endParaRPr lang="en-US" sz="900" dirty="0">
                <a:solidFill>
                  <a:schemeClr val="tx1"/>
                </a:solidFill>
                <a:latin typeface="Palatino Linotype" pitchFamily="18" charset="0"/>
              </a:endParaRPr>
            </a:p>
          </p:txBody>
        </p:sp>
        <p:sp>
          <p:nvSpPr>
            <p:cNvPr id="78" name="Rectangle: Rounded Corners 77">
              <a:extLst>
                <a:ext uri="{FF2B5EF4-FFF2-40B4-BE49-F238E27FC236}">
                  <a16:creationId xmlns:a16="http://schemas.microsoft.com/office/drawing/2014/main" id="{8D28C6E5-925A-45A3-9BDA-49E088316F01}"/>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tx1"/>
                  </a:solidFill>
                </a:rPr>
                <a:t>1977</a:t>
              </a:r>
            </a:p>
          </p:txBody>
        </p:sp>
        <p:sp>
          <p:nvSpPr>
            <p:cNvPr id="79" name="Rectangle: Rounded Corners 78">
              <a:extLst>
                <a:ext uri="{FF2B5EF4-FFF2-40B4-BE49-F238E27FC236}">
                  <a16:creationId xmlns:a16="http://schemas.microsoft.com/office/drawing/2014/main" id="{4C365A4C-D7D9-4FE7-9636-78858C8E6417}"/>
                </a:ext>
              </a:extLst>
            </p:cNvPr>
            <p:cNvSpPr/>
            <p:nvPr/>
          </p:nvSpPr>
          <p:spPr>
            <a:xfrm>
              <a:off x="846580" y="1648586"/>
              <a:ext cx="747948"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r>
                <a:rPr lang="tg-Cyrl-TJ" sz="1400" dirty="0">
                  <a:solidFill>
                    <a:schemeClr val="tx1"/>
                  </a:solidFill>
                  <a:latin typeface="Palatino Linotype" pitchFamily="18" charset="0"/>
                </a:rPr>
                <a:t>Кушодашавии  Бонкҳои исломӣ аз</a:t>
              </a:r>
              <a:endParaRPr lang="ru-RU" sz="1400" dirty="0">
                <a:solidFill>
                  <a:schemeClr val="tx1"/>
                </a:solidFill>
                <a:latin typeface="Palatino Linotype" pitchFamily="18" charset="0"/>
              </a:endParaRPr>
            </a:p>
          </p:txBody>
        </p:sp>
      </p:grpSp>
      <p:grpSp>
        <p:nvGrpSpPr>
          <p:cNvPr id="80" name="Group 79">
            <a:extLst>
              <a:ext uri="{FF2B5EF4-FFF2-40B4-BE49-F238E27FC236}">
                <a16:creationId xmlns:a16="http://schemas.microsoft.com/office/drawing/2014/main" id="{55609E82-7D4A-45BB-BE57-6470228723B1}"/>
              </a:ext>
            </a:extLst>
          </p:cNvPr>
          <p:cNvGrpSpPr/>
          <p:nvPr/>
        </p:nvGrpSpPr>
        <p:grpSpPr>
          <a:xfrm>
            <a:off x="5060884" y="1101247"/>
            <a:ext cx="773080" cy="3325970"/>
            <a:chOff x="830031" y="1115706"/>
            <a:chExt cx="773086" cy="3325970"/>
          </a:xfrm>
          <a:solidFill>
            <a:schemeClr val="accent1">
              <a:lumMod val="60000"/>
              <a:lumOff val="40000"/>
            </a:schemeClr>
          </a:solidFill>
        </p:grpSpPr>
        <p:cxnSp>
          <p:nvCxnSpPr>
            <p:cNvPr id="81" name="Straight Connector 80">
              <a:extLst>
                <a:ext uri="{FF2B5EF4-FFF2-40B4-BE49-F238E27FC236}">
                  <a16:creationId xmlns:a16="http://schemas.microsoft.com/office/drawing/2014/main" id="{8568578E-F5AC-426E-9F88-231F030456AE}"/>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82" name="Rectangle: Rounded Corners 81">
              <a:extLst>
                <a:ext uri="{FF2B5EF4-FFF2-40B4-BE49-F238E27FC236}">
                  <a16:creationId xmlns:a16="http://schemas.microsoft.com/office/drawing/2014/main" id="{8337CA66-666D-4C98-A194-CFAEC559D12E}"/>
                </a:ext>
              </a:extLst>
            </p:cNvPr>
            <p:cNvSpPr/>
            <p:nvPr/>
          </p:nvSpPr>
          <p:spPr>
            <a:xfrm>
              <a:off x="830031" y="1115706"/>
              <a:ext cx="773086"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700" dirty="0">
                  <a:solidFill>
                    <a:schemeClr val="tx1"/>
                  </a:solidFill>
                  <a:latin typeface="Palatino Linotype" pitchFamily="18" charset="0"/>
                </a:rPr>
                <a:t>Люксембург</a:t>
              </a:r>
              <a:endParaRPr lang="en-US" sz="700" dirty="0">
                <a:solidFill>
                  <a:schemeClr val="tx1"/>
                </a:solidFill>
                <a:latin typeface="Palatino Linotype" pitchFamily="18" charset="0"/>
              </a:endParaRPr>
            </a:p>
          </p:txBody>
        </p:sp>
        <p:sp>
          <p:nvSpPr>
            <p:cNvPr id="83" name="Rectangle: Rounded Corners 82">
              <a:extLst>
                <a:ext uri="{FF2B5EF4-FFF2-40B4-BE49-F238E27FC236}">
                  <a16:creationId xmlns:a16="http://schemas.microsoft.com/office/drawing/2014/main" id="{E7EED32D-C828-4221-A059-8E841E19C17A}"/>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tx1"/>
                  </a:solidFill>
                </a:rPr>
                <a:t>1978</a:t>
              </a:r>
            </a:p>
          </p:txBody>
        </p:sp>
        <p:sp>
          <p:nvSpPr>
            <p:cNvPr id="84" name="Rectangle: Rounded Corners 83">
              <a:extLst>
                <a:ext uri="{FF2B5EF4-FFF2-40B4-BE49-F238E27FC236}">
                  <a16:creationId xmlns:a16="http://schemas.microsoft.com/office/drawing/2014/main" id="{F5FA20E2-CEEB-45B0-A1DA-6653C39C6A14}"/>
                </a:ext>
              </a:extLst>
            </p:cNvPr>
            <p:cNvSpPr/>
            <p:nvPr/>
          </p:nvSpPr>
          <p:spPr>
            <a:xfrm>
              <a:off x="846579" y="1632572"/>
              <a:ext cx="715786"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r>
                <a:rPr lang="tg-Cyrl-TJ" sz="1400" dirty="0">
                  <a:solidFill>
                    <a:schemeClr val="tx1"/>
                  </a:solidFill>
                  <a:latin typeface="Palatino Linotype" pitchFamily="18" charset="0"/>
                </a:rPr>
                <a:t>Хонаи молиявии исломӣ</a:t>
              </a:r>
              <a:endParaRPr lang="ru-RU" sz="1400" dirty="0">
                <a:solidFill>
                  <a:schemeClr val="tx1"/>
                </a:solidFill>
                <a:latin typeface="Palatino Linotype" pitchFamily="18" charset="0"/>
              </a:endParaRPr>
            </a:p>
          </p:txBody>
        </p:sp>
      </p:grpSp>
      <p:grpSp>
        <p:nvGrpSpPr>
          <p:cNvPr id="85" name="Group 84">
            <a:extLst>
              <a:ext uri="{FF2B5EF4-FFF2-40B4-BE49-F238E27FC236}">
                <a16:creationId xmlns:a16="http://schemas.microsoft.com/office/drawing/2014/main" id="{A2C61D22-74AE-4766-9FC7-D1458BE11469}"/>
              </a:ext>
            </a:extLst>
          </p:cNvPr>
          <p:cNvGrpSpPr/>
          <p:nvPr/>
        </p:nvGrpSpPr>
        <p:grpSpPr>
          <a:xfrm>
            <a:off x="5897494" y="1111411"/>
            <a:ext cx="773082" cy="3335255"/>
            <a:chOff x="846578" y="1106421"/>
            <a:chExt cx="773088" cy="3335255"/>
          </a:xfrm>
          <a:solidFill>
            <a:schemeClr val="accent2">
              <a:lumMod val="75000"/>
            </a:schemeClr>
          </a:solidFill>
        </p:grpSpPr>
        <p:cxnSp>
          <p:nvCxnSpPr>
            <p:cNvPr id="86" name="Straight Connector 85">
              <a:extLst>
                <a:ext uri="{FF2B5EF4-FFF2-40B4-BE49-F238E27FC236}">
                  <a16:creationId xmlns:a16="http://schemas.microsoft.com/office/drawing/2014/main" id="{FEB28458-5487-4C59-A01F-0CA57F55E425}"/>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87" name="Rectangle: Rounded Corners 86">
              <a:extLst>
                <a:ext uri="{FF2B5EF4-FFF2-40B4-BE49-F238E27FC236}">
                  <a16:creationId xmlns:a16="http://schemas.microsoft.com/office/drawing/2014/main" id="{F01D1329-01F7-489E-992B-DA5DE2EAB999}"/>
                </a:ext>
              </a:extLst>
            </p:cNvPr>
            <p:cNvSpPr/>
            <p:nvPr/>
          </p:nvSpPr>
          <p:spPr>
            <a:xfrm>
              <a:off x="846578" y="1106421"/>
              <a:ext cx="773088"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900" dirty="0">
                  <a:solidFill>
                    <a:schemeClr val="bg1"/>
                  </a:solidFill>
                  <a:latin typeface="Palatino Linotype" pitchFamily="18" charset="0"/>
                </a:rPr>
                <a:t>Малайзия</a:t>
              </a:r>
              <a:endParaRPr lang="en-US" sz="900" dirty="0">
                <a:solidFill>
                  <a:schemeClr val="bg1"/>
                </a:solidFill>
                <a:latin typeface="Palatino Linotype" pitchFamily="18" charset="0"/>
              </a:endParaRPr>
            </a:p>
          </p:txBody>
        </p:sp>
        <p:sp>
          <p:nvSpPr>
            <p:cNvPr id="88" name="Rectangle: Rounded Corners 87">
              <a:extLst>
                <a:ext uri="{FF2B5EF4-FFF2-40B4-BE49-F238E27FC236}">
                  <a16:creationId xmlns:a16="http://schemas.microsoft.com/office/drawing/2014/main" id="{95092C01-A077-4778-91F0-06E6690BBA7C}"/>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bg1"/>
                  </a:solidFill>
                </a:rPr>
                <a:t>1983</a:t>
              </a:r>
            </a:p>
          </p:txBody>
        </p:sp>
        <p:sp>
          <p:nvSpPr>
            <p:cNvPr id="89" name="Rectangle: Rounded Corners 88">
              <a:extLst>
                <a:ext uri="{FF2B5EF4-FFF2-40B4-BE49-F238E27FC236}">
                  <a16:creationId xmlns:a16="http://schemas.microsoft.com/office/drawing/2014/main" id="{31B34C1A-9C1F-4A40-B4A9-E5F770994D25}"/>
                </a:ext>
              </a:extLst>
            </p:cNvPr>
            <p:cNvSpPr/>
            <p:nvPr/>
          </p:nvSpPr>
          <p:spPr>
            <a:xfrm>
              <a:off x="846578" y="1632572"/>
              <a:ext cx="773085"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algn="ctr"/>
              <a:r>
                <a:rPr lang="tg-Cyrl-TJ" sz="1400" dirty="0">
                  <a:latin typeface="Palatino Linotype" pitchFamily="18" charset="0"/>
                </a:rPr>
                <a:t>Бонки исломии Берҳад</a:t>
              </a:r>
              <a:endParaRPr lang="en-US" sz="1400" dirty="0">
                <a:solidFill>
                  <a:schemeClr val="tx1"/>
                </a:solidFill>
              </a:endParaRPr>
            </a:p>
          </p:txBody>
        </p:sp>
      </p:grpSp>
      <p:grpSp>
        <p:nvGrpSpPr>
          <p:cNvPr id="90" name="Group 89">
            <a:extLst>
              <a:ext uri="{FF2B5EF4-FFF2-40B4-BE49-F238E27FC236}">
                <a16:creationId xmlns:a16="http://schemas.microsoft.com/office/drawing/2014/main" id="{AC0E3BA4-FFF9-44E3-9BF8-9A5FE9E5F750}"/>
              </a:ext>
            </a:extLst>
          </p:cNvPr>
          <p:cNvGrpSpPr/>
          <p:nvPr/>
        </p:nvGrpSpPr>
        <p:grpSpPr>
          <a:xfrm>
            <a:off x="6717557" y="1101248"/>
            <a:ext cx="773082" cy="3335255"/>
            <a:chOff x="846578" y="1106421"/>
            <a:chExt cx="773088" cy="3335255"/>
          </a:xfrm>
          <a:solidFill>
            <a:schemeClr val="accent2">
              <a:lumMod val="50000"/>
            </a:schemeClr>
          </a:solidFill>
        </p:grpSpPr>
        <p:cxnSp>
          <p:nvCxnSpPr>
            <p:cNvPr id="91" name="Straight Connector 90">
              <a:extLst>
                <a:ext uri="{FF2B5EF4-FFF2-40B4-BE49-F238E27FC236}">
                  <a16:creationId xmlns:a16="http://schemas.microsoft.com/office/drawing/2014/main" id="{AFFBDE1E-7A6D-49B9-AB80-6C133C705BF3}"/>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92" name="Rectangle: Rounded Corners 91">
              <a:extLst>
                <a:ext uri="{FF2B5EF4-FFF2-40B4-BE49-F238E27FC236}">
                  <a16:creationId xmlns:a16="http://schemas.microsoft.com/office/drawing/2014/main" id="{38DC6CE7-3465-492C-9E7B-3D57562E49C1}"/>
                </a:ext>
              </a:extLst>
            </p:cNvPr>
            <p:cNvSpPr/>
            <p:nvPr/>
          </p:nvSpPr>
          <p:spPr>
            <a:xfrm>
              <a:off x="846578" y="1106421"/>
              <a:ext cx="773088"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100" dirty="0">
                  <a:latin typeface="Palatino Linotype" pitchFamily="18" charset="0"/>
                </a:rPr>
                <a:t>Баҳрайн</a:t>
              </a:r>
              <a:endParaRPr lang="en-US" sz="1200" dirty="0">
                <a:latin typeface="Palatino Linotype" pitchFamily="18" charset="0"/>
              </a:endParaRPr>
            </a:p>
          </p:txBody>
        </p:sp>
        <p:sp>
          <p:nvSpPr>
            <p:cNvPr id="93" name="Rectangle: Rounded Corners 92">
              <a:extLst>
                <a:ext uri="{FF2B5EF4-FFF2-40B4-BE49-F238E27FC236}">
                  <a16:creationId xmlns:a16="http://schemas.microsoft.com/office/drawing/2014/main" id="{0E85B9C8-E8AE-4046-B128-A78FCC248015}"/>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bg1"/>
                  </a:solidFill>
                </a:rPr>
                <a:t>1991</a:t>
              </a:r>
            </a:p>
          </p:txBody>
        </p:sp>
        <p:sp>
          <p:nvSpPr>
            <p:cNvPr id="94" name="Rectangle: Rounded Corners 93">
              <a:extLst>
                <a:ext uri="{FF2B5EF4-FFF2-40B4-BE49-F238E27FC236}">
                  <a16:creationId xmlns:a16="http://schemas.microsoft.com/office/drawing/2014/main" id="{964931BF-68AE-42F4-B825-64933C24FAAB}"/>
                </a:ext>
              </a:extLst>
            </p:cNvPr>
            <p:cNvSpPr/>
            <p:nvPr/>
          </p:nvSpPr>
          <p:spPr>
            <a:xfrm>
              <a:off x="846578" y="1632572"/>
              <a:ext cx="773085"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r>
                <a:rPr lang="tg-Cyrl-TJ" sz="1400" dirty="0">
                  <a:latin typeface="Palatino Linotype" pitchFamily="18" charset="0"/>
                </a:rPr>
                <a:t>Ташкилёбии </a:t>
              </a:r>
              <a:r>
                <a:rPr lang="en-US" sz="1400" dirty="0">
                  <a:latin typeface="Palatino Linotype" pitchFamily="18" charset="0"/>
                </a:rPr>
                <a:t>AAOIFI </a:t>
              </a:r>
              <a:endParaRPr lang="ru-RU" sz="1400" dirty="0">
                <a:latin typeface="Palatino Linotype" pitchFamily="18" charset="0"/>
              </a:endParaRPr>
            </a:p>
          </p:txBody>
        </p:sp>
      </p:grpSp>
      <p:grpSp>
        <p:nvGrpSpPr>
          <p:cNvPr id="95" name="Group 94">
            <a:extLst>
              <a:ext uri="{FF2B5EF4-FFF2-40B4-BE49-F238E27FC236}">
                <a16:creationId xmlns:a16="http://schemas.microsoft.com/office/drawing/2014/main" id="{204963A9-294E-49EC-A57E-4907E7644AB6}"/>
              </a:ext>
            </a:extLst>
          </p:cNvPr>
          <p:cNvGrpSpPr/>
          <p:nvPr/>
        </p:nvGrpSpPr>
        <p:grpSpPr>
          <a:xfrm>
            <a:off x="7536427" y="1088803"/>
            <a:ext cx="773082" cy="3335255"/>
            <a:chOff x="846578" y="1106421"/>
            <a:chExt cx="773088" cy="3335255"/>
          </a:xfrm>
          <a:solidFill>
            <a:schemeClr val="accent1">
              <a:lumMod val="75000"/>
            </a:schemeClr>
          </a:solidFill>
        </p:grpSpPr>
        <p:cxnSp>
          <p:nvCxnSpPr>
            <p:cNvPr id="96" name="Straight Connector 95">
              <a:extLst>
                <a:ext uri="{FF2B5EF4-FFF2-40B4-BE49-F238E27FC236}">
                  <a16:creationId xmlns:a16="http://schemas.microsoft.com/office/drawing/2014/main" id="{099865CD-F2AA-4BAE-AA01-E9C3EC7E8564}"/>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97" name="Rectangle: Rounded Corners 96">
              <a:extLst>
                <a:ext uri="{FF2B5EF4-FFF2-40B4-BE49-F238E27FC236}">
                  <a16:creationId xmlns:a16="http://schemas.microsoft.com/office/drawing/2014/main" id="{09E25198-0003-4A13-A876-BCC161941354}"/>
                </a:ext>
              </a:extLst>
            </p:cNvPr>
            <p:cNvSpPr/>
            <p:nvPr/>
          </p:nvSpPr>
          <p:spPr>
            <a:xfrm>
              <a:off x="846578" y="1106421"/>
              <a:ext cx="773088"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900" dirty="0">
                  <a:solidFill>
                    <a:schemeClr val="bg1"/>
                  </a:solidFill>
                  <a:latin typeface="Palatino Linotype" pitchFamily="18" charset="0"/>
                </a:rPr>
                <a:t>Малайзия</a:t>
              </a:r>
              <a:endParaRPr lang="en-US" sz="900" dirty="0">
                <a:solidFill>
                  <a:schemeClr val="bg1"/>
                </a:solidFill>
                <a:latin typeface="Palatino Linotype" pitchFamily="18" charset="0"/>
              </a:endParaRPr>
            </a:p>
          </p:txBody>
        </p:sp>
        <p:sp>
          <p:nvSpPr>
            <p:cNvPr id="98" name="Rectangle: Rounded Corners 97">
              <a:extLst>
                <a:ext uri="{FF2B5EF4-FFF2-40B4-BE49-F238E27FC236}">
                  <a16:creationId xmlns:a16="http://schemas.microsoft.com/office/drawing/2014/main" id="{4D3F40F7-643F-4182-8A12-5F989963EEBD}"/>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bg1"/>
                  </a:solidFill>
                </a:rPr>
                <a:t>1994</a:t>
              </a:r>
            </a:p>
          </p:txBody>
        </p:sp>
        <p:sp>
          <p:nvSpPr>
            <p:cNvPr id="99" name="Rectangle: Rounded Corners 98">
              <a:extLst>
                <a:ext uri="{FF2B5EF4-FFF2-40B4-BE49-F238E27FC236}">
                  <a16:creationId xmlns:a16="http://schemas.microsoft.com/office/drawing/2014/main" id="{3AF16EBC-69E8-4268-AF48-E89FCF14B509}"/>
                </a:ext>
              </a:extLst>
            </p:cNvPr>
            <p:cNvSpPr/>
            <p:nvPr/>
          </p:nvSpPr>
          <p:spPr>
            <a:xfrm>
              <a:off x="846578" y="1632572"/>
              <a:ext cx="773085"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r>
                <a:rPr lang="tg-Cyrl-TJ" sz="1400" dirty="0">
                  <a:latin typeface="Palatino Linotype" pitchFamily="18" charset="0"/>
                </a:rPr>
                <a:t>Бозори байнибонкии сармояи исломӣ</a:t>
              </a:r>
              <a:endParaRPr lang="ru-RU" sz="1400" dirty="0">
                <a:latin typeface="Palatino Linotype" pitchFamily="18" charset="0"/>
              </a:endParaRPr>
            </a:p>
          </p:txBody>
        </p:sp>
      </p:grpSp>
      <p:grpSp>
        <p:nvGrpSpPr>
          <p:cNvPr id="100" name="Group 99">
            <a:extLst>
              <a:ext uri="{FF2B5EF4-FFF2-40B4-BE49-F238E27FC236}">
                <a16:creationId xmlns:a16="http://schemas.microsoft.com/office/drawing/2014/main" id="{C2917F29-BA3D-4267-AEBB-F287A311EE19}"/>
              </a:ext>
            </a:extLst>
          </p:cNvPr>
          <p:cNvGrpSpPr/>
          <p:nvPr/>
        </p:nvGrpSpPr>
        <p:grpSpPr>
          <a:xfrm>
            <a:off x="8333870" y="1101248"/>
            <a:ext cx="773082" cy="3335255"/>
            <a:chOff x="846578" y="1106421"/>
            <a:chExt cx="773088" cy="3335255"/>
          </a:xfrm>
          <a:solidFill>
            <a:schemeClr val="accent1">
              <a:lumMod val="50000"/>
            </a:schemeClr>
          </a:solidFill>
        </p:grpSpPr>
        <p:cxnSp>
          <p:nvCxnSpPr>
            <p:cNvPr id="101" name="Straight Connector 100">
              <a:extLst>
                <a:ext uri="{FF2B5EF4-FFF2-40B4-BE49-F238E27FC236}">
                  <a16:creationId xmlns:a16="http://schemas.microsoft.com/office/drawing/2014/main" id="{69D578E7-A2FA-4441-A08C-4CBD7605E17E}"/>
                </a:ext>
              </a:extLst>
            </p:cNvPr>
            <p:cNvCxnSpPr>
              <a:cxnSpLocks/>
            </p:cNvCxnSpPr>
            <p:nvPr/>
          </p:nvCxnSpPr>
          <p:spPr>
            <a:xfrm>
              <a:off x="846578" y="1201316"/>
              <a:ext cx="0" cy="3240360"/>
            </a:xfrm>
            <a:prstGeom prst="line">
              <a:avLst/>
            </a:prstGeom>
            <a:grpFill/>
            <a:ln>
              <a:noFill/>
            </a:ln>
          </p:spPr>
          <p:style>
            <a:lnRef idx="2">
              <a:schemeClr val="accent1">
                <a:shade val="50000"/>
              </a:schemeClr>
            </a:lnRef>
            <a:fillRef idx="1">
              <a:schemeClr val="accent1"/>
            </a:fillRef>
            <a:effectRef idx="0">
              <a:schemeClr val="accent1"/>
            </a:effectRef>
            <a:fontRef idx="minor">
              <a:schemeClr val="lt1"/>
            </a:fontRef>
          </p:style>
        </p:cxnSp>
        <p:sp>
          <p:nvSpPr>
            <p:cNvPr id="102" name="Rectangle: Rounded Corners 101">
              <a:extLst>
                <a:ext uri="{FF2B5EF4-FFF2-40B4-BE49-F238E27FC236}">
                  <a16:creationId xmlns:a16="http://schemas.microsoft.com/office/drawing/2014/main" id="{13B7EED7-F327-469C-A5BC-830365E43930}"/>
                </a:ext>
              </a:extLst>
            </p:cNvPr>
            <p:cNvSpPr/>
            <p:nvPr/>
          </p:nvSpPr>
          <p:spPr>
            <a:xfrm>
              <a:off x="846578" y="1106421"/>
              <a:ext cx="773088" cy="31012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900" dirty="0">
                  <a:solidFill>
                    <a:schemeClr val="bg1"/>
                  </a:solidFill>
                  <a:latin typeface="Palatino Linotype" pitchFamily="18" charset="0"/>
                </a:rPr>
                <a:t>Малайзия</a:t>
              </a:r>
              <a:endParaRPr lang="en-US" sz="900" dirty="0">
                <a:solidFill>
                  <a:schemeClr val="bg1"/>
                </a:solidFill>
                <a:latin typeface="Palatino Linotype" pitchFamily="18" charset="0"/>
              </a:endParaRPr>
            </a:p>
          </p:txBody>
        </p:sp>
        <p:sp>
          <p:nvSpPr>
            <p:cNvPr id="103" name="Rectangle: Rounded Corners 102">
              <a:extLst>
                <a:ext uri="{FF2B5EF4-FFF2-40B4-BE49-F238E27FC236}">
                  <a16:creationId xmlns:a16="http://schemas.microsoft.com/office/drawing/2014/main" id="{C9FEC79C-DB27-4561-B8EB-3C0C5648CBDE}"/>
                </a:ext>
              </a:extLst>
            </p:cNvPr>
            <p:cNvSpPr/>
            <p:nvPr/>
          </p:nvSpPr>
          <p:spPr>
            <a:xfrm>
              <a:off x="846578" y="3983395"/>
              <a:ext cx="590746" cy="43204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bg1"/>
                  </a:solidFill>
                </a:rPr>
                <a:t>2002</a:t>
              </a:r>
            </a:p>
          </p:txBody>
        </p:sp>
        <p:sp>
          <p:nvSpPr>
            <p:cNvPr id="104" name="Rectangle: Rounded Corners 103">
              <a:extLst>
                <a:ext uri="{FF2B5EF4-FFF2-40B4-BE49-F238E27FC236}">
                  <a16:creationId xmlns:a16="http://schemas.microsoft.com/office/drawing/2014/main" id="{1C1B33C9-88BB-4E40-85A8-6E16C34839C6}"/>
                </a:ext>
              </a:extLst>
            </p:cNvPr>
            <p:cNvSpPr/>
            <p:nvPr/>
          </p:nvSpPr>
          <p:spPr>
            <a:xfrm>
              <a:off x="846578" y="1632572"/>
              <a:ext cx="773085" cy="208823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r>
                <a:rPr lang="tg-Cyrl-TJ" sz="1400" dirty="0">
                  <a:latin typeface="Palatino Linotype" pitchFamily="18" charset="0"/>
                </a:rPr>
                <a:t>Ташкилёбии </a:t>
              </a:r>
              <a:r>
                <a:rPr lang="en-US" sz="1400" dirty="0">
                  <a:latin typeface="Palatino Linotype" pitchFamily="18" charset="0"/>
                </a:rPr>
                <a:t>IFSB</a:t>
              </a:r>
              <a:endParaRPr lang="ru-RU" sz="1400" dirty="0">
                <a:latin typeface="Palatino Linotype" pitchFamily="18" charset="0"/>
              </a:endParaRPr>
            </a:p>
          </p:txBody>
        </p:sp>
      </p:grpSp>
      <p:sp>
        <p:nvSpPr>
          <p:cNvPr id="105" name="Rectangle 104">
            <a:extLst>
              <a:ext uri="{FF2B5EF4-FFF2-40B4-BE49-F238E27FC236}">
                <a16:creationId xmlns:a16="http://schemas.microsoft.com/office/drawing/2014/main" id="{43BB3C95-D8E4-4C03-99B4-DFDAD27DE797}"/>
              </a:ext>
            </a:extLst>
          </p:cNvPr>
          <p:cNvSpPr/>
          <p:nvPr/>
        </p:nvSpPr>
        <p:spPr>
          <a:xfrm>
            <a:off x="881383" y="312475"/>
            <a:ext cx="7479061" cy="369332"/>
          </a:xfrm>
          <a:prstGeom prst="rect">
            <a:avLst/>
          </a:prstGeom>
        </p:spPr>
        <p:txBody>
          <a:bodyPr wrap="square">
            <a:spAutoFit/>
          </a:bodyPr>
          <a:lstStyle/>
          <a:p>
            <a:pPr lvl="0" algn="ctr"/>
            <a:r>
              <a:rPr lang="tg-Cyrl-TJ" b="1" dirty="0">
                <a:latin typeface="Palatino Linotype" pitchFamily="18" charset="0"/>
              </a:rPr>
              <a:t>РУШДИ </a:t>
            </a:r>
            <a:r>
              <a:rPr lang="ru-RU" b="1" dirty="0">
                <a:latin typeface="Palatino Linotype" pitchFamily="18" charset="0"/>
              </a:rPr>
              <a:t>БОНКДОРИИ ИСЛОМӢ ДАР ҶАҲОН</a:t>
            </a:r>
            <a:endParaRPr lang="ru-RU" b="1" dirty="0"/>
          </a:p>
        </p:txBody>
      </p:sp>
    </p:spTree>
    <p:extLst>
      <p:ext uri="{BB962C8B-B14F-4D97-AF65-F5344CB8AC3E}">
        <p14:creationId xmlns:p14="http://schemas.microsoft.com/office/powerpoint/2010/main" val="62190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1000"/>
                                        <p:tgtEl>
                                          <p:spTgt spid="59"/>
                                        </p:tgtEl>
                                      </p:cBhvr>
                                    </p:animEffect>
                                    <p:anim calcmode="lin" valueType="num">
                                      <p:cBhvr>
                                        <p:cTn id="13" dur="1000" fill="hold"/>
                                        <p:tgtEl>
                                          <p:spTgt spid="59"/>
                                        </p:tgtEl>
                                        <p:attrNameLst>
                                          <p:attrName>ppt_x</p:attrName>
                                        </p:attrNameLst>
                                      </p:cBhvr>
                                      <p:tavLst>
                                        <p:tav tm="0">
                                          <p:val>
                                            <p:strVal val="#ppt_x"/>
                                          </p:val>
                                        </p:tav>
                                        <p:tav tm="100000">
                                          <p:val>
                                            <p:strVal val="#ppt_x"/>
                                          </p:val>
                                        </p:tav>
                                      </p:tavLst>
                                    </p:anim>
                                    <p:anim calcmode="lin" valueType="num">
                                      <p:cBhvr>
                                        <p:cTn id="14"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barn(inVertical)">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1000"/>
                                        <p:tgtEl>
                                          <p:spTgt spid="60"/>
                                        </p:tgtEl>
                                      </p:cBhvr>
                                    </p:animEffect>
                                    <p:anim calcmode="lin" valueType="num">
                                      <p:cBhvr>
                                        <p:cTn id="25" dur="1000" fill="hold"/>
                                        <p:tgtEl>
                                          <p:spTgt spid="60"/>
                                        </p:tgtEl>
                                        <p:attrNameLst>
                                          <p:attrName>ppt_x</p:attrName>
                                        </p:attrNameLst>
                                      </p:cBhvr>
                                      <p:tavLst>
                                        <p:tav tm="0">
                                          <p:val>
                                            <p:strVal val="#ppt_x"/>
                                          </p:val>
                                        </p:tav>
                                        <p:tav tm="100000">
                                          <p:val>
                                            <p:strVal val="#ppt_x"/>
                                          </p:val>
                                        </p:tav>
                                      </p:tavLst>
                                    </p:anim>
                                    <p:anim calcmode="lin" valueType="num">
                                      <p:cBhvr>
                                        <p:cTn id="26"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barn(inVertical)">
                                      <p:cBhvr>
                                        <p:cTn id="31" dur="5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fade">
                                      <p:cBhvr>
                                        <p:cTn id="36" dur="1000"/>
                                        <p:tgtEl>
                                          <p:spTgt spid="65"/>
                                        </p:tgtEl>
                                      </p:cBhvr>
                                    </p:animEffect>
                                    <p:anim calcmode="lin" valueType="num">
                                      <p:cBhvr>
                                        <p:cTn id="37" dur="1000" fill="hold"/>
                                        <p:tgtEl>
                                          <p:spTgt spid="65"/>
                                        </p:tgtEl>
                                        <p:attrNameLst>
                                          <p:attrName>ppt_x</p:attrName>
                                        </p:attrNameLst>
                                      </p:cBhvr>
                                      <p:tavLst>
                                        <p:tav tm="0">
                                          <p:val>
                                            <p:strVal val="#ppt_x"/>
                                          </p:val>
                                        </p:tav>
                                        <p:tav tm="100000">
                                          <p:val>
                                            <p:strVal val="#ppt_x"/>
                                          </p:val>
                                        </p:tav>
                                      </p:tavLst>
                                    </p:anim>
                                    <p:anim calcmode="lin" valueType="num">
                                      <p:cBhvr>
                                        <p:cTn id="38"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barn(inVertical)">
                                      <p:cBhvr>
                                        <p:cTn id="43" dur="500"/>
                                        <p:tgtEl>
                                          <p:spTgt spid="40"/>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70"/>
                                        </p:tgtEl>
                                        <p:attrNameLst>
                                          <p:attrName>style.visibility</p:attrName>
                                        </p:attrNameLst>
                                      </p:cBhvr>
                                      <p:to>
                                        <p:strVal val="visible"/>
                                      </p:to>
                                    </p:set>
                                    <p:animEffect transition="in" filter="fade">
                                      <p:cBhvr>
                                        <p:cTn id="48" dur="1000"/>
                                        <p:tgtEl>
                                          <p:spTgt spid="70"/>
                                        </p:tgtEl>
                                      </p:cBhvr>
                                    </p:animEffect>
                                    <p:anim calcmode="lin" valueType="num">
                                      <p:cBhvr>
                                        <p:cTn id="49" dur="1000" fill="hold"/>
                                        <p:tgtEl>
                                          <p:spTgt spid="70"/>
                                        </p:tgtEl>
                                        <p:attrNameLst>
                                          <p:attrName>ppt_x</p:attrName>
                                        </p:attrNameLst>
                                      </p:cBhvr>
                                      <p:tavLst>
                                        <p:tav tm="0">
                                          <p:val>
                                            <p:strVal val="#ppt_x"/>
                                          </p:val>
                                        </p:tav>
                                        <p:tav tm="100000">
                                          <p:val>
                                            <p:strVal val="#ppt_x"/>
                                          </p:val>
                                        </p:tav>
                                      </p:tavLst>
                                    </p:anim>
                                    <p:anim calcmode="lin" valueType="num">
                                      <p:cBhvr>
                                        <p:cTn id="50"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barn(inVertical)">
                                      <p:cBhvr>
                                        <p:cTn id="55" dur="500"/>
                                        <p:tgtEl>
                                          <p:spTgt spid="41"/>
                                        </p:tgtEl>
                                      </p:cBhvr>
                                    </p:animEffect>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nodeType="click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1000"/>
                                        <p:tgtEl>
                                          <p:spTgt spid="75"/>
                                        </p:tgtEl>
                                      </p:cBhvr>
                                    </p:animEffect>
                                    <p:anim calcmode="lin" valueType="num">
                                      <p:cBhvr>
                                        <p:cTn id="61" dur="1000" fill="hold"/>
                                        <p:tgtEl>
                                          <p:spTgt spid="75"/>
                                        </p:tgtEl>
                                        <p:attrNameLst>
                                          <p:attrName>ppt_x</p:attrName>
                                        </p:attrNameLst>
                                      </p:cBhvr>
                                      <p:tavLst>
                                        <p:tav tm="0">
                                          <p:val>
                                            <p:strVal val="#ppt_x"/>
                                          </p:val>
                                        </p:tav>
                                        <p:tav tm="100000">
                                          <p:val>
                                            <p:strVal val="#ppt_x"/>
                                          </p:val>
                                        </p:tav>
                                      </p:tavLst>
                                    </p:anim>
                                    <p:anim calcmode="lin" valueType="num">
                                      <p:cBhvr>
                                        <p:cTn id="62"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barn(inVertical)">
                                      <p:cBhvr>
                                        <p:cTn id="67" dur="500"/>
                                        <p:tgtEl>
                                          <p:spTgt spid="39"/>
                                        </p:tgtEl>
                                      </p:cBhvr>
                                    </p:animEffect>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nodeType="click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fade">
                                      <p:cBhvr>
                                        <p:cTn id="72" dur="1000"/>
                                        <p:tgtEl>
                                          <p:spTgt spid="80"/>
                                        </p:tgtEl>
                                      </p:cBhvr>
                                    </p:animEffect>
                                    <p:anim calcmode="lin" valueType="num">
                                      <p:cBhvr>
                                        <p:cTn id="73" dur="1000" fill="hold"/>
                                        <p:tgtEl>
                                          <p:spTgt spid="80"/>
                                        </p:tgtEl>
                                        <p:attrNameLst>
                                          <p:attrName>ppt_x</p:attrName>
                                        </p:attrNameLst>
                                      </p:cBhvr>
                                      <p:tavLst>
                                        <p:tav tm="0">
                                          <p:val>
                                            <p:strVal val="#ppt_x"/>
                                          </p:val>
                                        </p:tav>
                                        <p:tav tm="100000">
                                          <p:val>
                                            <p:strVal val="#ppt_x"/>
                                          </p:val>
                                        </p:tav>
                                      </p:tavLst>
                                    </p:anim>
                                    <p:anim calcmode="lin" valueType="num">
                                      <p:cBhvr>
                                        <p:cTn id="74"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barn(inVertical)">
                                      <p:cBhvr>
                                        <p:cTn id="79" dur="500"/>
                                        <p:tgtEl>
                                          <p:spTgt spid="42"/>
                                        </p:tgtEl>
                                      </p:cBhvr>
                                    </p:animEffect>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nodeType="clickEffect">
                                  <p:stCondLst>
                                    <p:cond delay="0"/>
                                  </p:stCondLst>
                                  <p:childTnLst>
                                    <p:set>
                                      <p:cBhvr>
                                        <p:cTn id="83" dur="1" fill="hold">
                                          <p:stCondLst>
                                            <p:cond delay="0"/>
                                          </p:stCondLst>
                                        </p:cTn>
                                        <p:tgtEl>
                                          <p:spTgt spid="85"/>
                                        </p:tgtEl>
                                        <p:attrNameLst>
                                          <p:attrName>style.visibility</p:attrName>
                                        </p:attrNameLst>
                                      </p:cBhvr>
                                      <p:to>
                                        <p:strVal val="visible"/>
                                      </p:to>
                                    </p:set>
                                    <p:animEffect transition="in" filter="fade">
                                      <p:cBhvr>
                                        <p:cTn id="84" dur="1000"/>
                                        <p:tgtEl>
                                          <p:spTgt spid="85"/>
                                        </p:tgtEl>
                                      </p:cBhvr>
                                    </p:animEffect>
                                    <p:anim calcmode="lin" valueType="num">
                                      <p:cBhvr>
                                        <p:cTn id="85" dur="1000" fill="hold"/>
                                        <p:tgtEl>
                                          <p:spTgt spid="85"/>
                                        </p:tgtEl>
                                        <p:attrNameLst>
                                          <p:attrName>ppt_x</p:attrName>
                                        </p:attrNameLst>
                                      </p:cBhvr>
                                      <p:tavLst>
                                        <p:tav tm="0">
                                          <p:val>
                                            <p:strVal val="#ppt_x"/>
                                          </p:val>
                                        </p:tav>
                                        <p:tav tm="100000">
                                          <p:val>
                                            <p:strVal val="#ppt_x"/>
                                          </p:val>
                                        </p:tav>
                                      </p:tavLst>
                                    </p:anim>
                                    <p:anim calcmode="lin" valueType="num">
                                      <p:cBhvr>
                                        <p:cTn id="86"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barn(inVertical)">
                                      <p:cBhvr>
                                        <p:cTn id="91" dur="500"/>
                                        <p:tgtEl>
                                          <p:spTgt spid="43"/>
                                        </p:tgtEl>
                                      </p:cBhvr>
                                    </p:animEffect>
                                  </p:childTnLst>
                                </p:cTn>
                              </p:par>
                            </p:childTnLst>
                          </p:cTn>
                        </p:par>
                      </p:childTnLst>
                    </p:cTn>
                  </p:par>
                  <p:par>
                    <p:cTn id="92" fill="hold">
                      <p:stCondLst>
                        <p:cond delay="indefinite"/>
                      </p:stCondLst>
                      <p:childTnLst>
                        <p:par>
                          <p:cTn id="93" fill="hold">
                            <p:stCondLst>
                              <p:cond delay="0"/>
                            </p:stCondLst>
                            <p:childTnLst>
                              <p:par>
                                <p:cTn id="94" presetID="47" presetClass="entr" presetSubtype="0" fill="hold" nodeType="clickEffect">
                                  <p:stCondLst>
                                    <p:cond delay="0"/>
                                  </p:stCondLst>
                                  <p:childTnLst>
                                    <p:set>
                                      <p:cBhvr>
                                        <p:cTn id="95" dur="1" fill="hold">
                                          <p:stCondLst>
                                            <p:cond delay="0"/>
                                          </p:stCondLst>
                                        </p:cTn>
                                        <p:tgtEl>
                                          <p:spTgt spid="90"/>
                                        </p:tgtEl>
                                        <p:attrNameLst>
                                          <p:attrName>style.visibility</p:attrName>
                                        </p:attrNameLst>
                                      </p:cBhvr>
                                      <p:to>
                                        <p:strVal val="visible"/>
                                      </p:to>
                                    </p:set>
                                    <p:animEffect transition="in" filter="fade">
                                      <p:cBhvr>
                                        <p:cTn id="96" dur="1000"/>
                                        <p:tgtEl>
                                          <p:spTgt spid="90"/>
                                        </p:tgtEl>
                                      </p:cBhvr>
                                    </p:animEffect>
                                    <p:anim calcmode="lin" valueType="num">
                                      <p:cBhvr>
                                        <p:cTn id="97" dur="1000" fill="hold"/>
                                        <p:tgtEl>
                                          <p:spTgt spid="90"/>
                                        </p:tgtEl>
                                        <p:attrNameLst>
                                          <p:attrName>ppt_x</p:attrName>
                                        </p:attrNameLst>
                                      </p:cBhvr>
                                      <p:tavLst>
                                        <p:tav tm="0">
                                          <p:val>
                                            <p:strVal val="#ppt_x"/>
                                          </p:val>
                                        </p:tav>
                                        <p:tav tm="100000">
                                          <p:val>
                                            <p:strVal val="#ppt_x"/>
                                          </p:val>
                                        </p:tav>
                                      </p:tavLst>
                                    </p:anim>
                                    <p:anim calcmode="lin" valueType="num">
                                      <p:cBhvr>
                                        <p:cTn id="98"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barn(inVertical)">
                                      <p:cBhvr>
                                        <p:cTn id="103" dur="500"/>
                                        <p:tgtEl>
                                          <p:spTgt spid="44"/>
                                        </p:tgtEl>
                                      </p:cBhvr>
                                    </p:animEffect>
                                  </p:childTnLst>
                                </p:cTn>
                              </p:par>
                            </p:childTnLst>
                          </p:cTn>
                        </p:par>
                      </p:childTnLst>
                    </p:cTn>
                  </p:par>
                  <p:par>
                    <p:cTn id="104" fill="hold">
                      <p:stCondLst>
                        <p:cond delay="indefinite"/>
                      </p:stCondLst>
                      <p:childTnLst>
                        <p:par>
                          <p:cTn id="105" fill="hold">
                            <p:stCondLst>
                              <p:cond delay="0"/>
                            </p:stCondLst>
                            <p:childTnLst>
                              <p:par>
                                <p:cTn id="106" presetID="47" presetClass="entr" presetSubtype="0" fill="hold" nodeType="clickEffect">
                                  <p:stCondLst>
                                    <p:cond delay="0"/>
                                  </p:stCondLst>
                                  <p:childTnLst>
                                    <p:set>
                                      <p:cBhvr>
                                        <p:cTn id="107" dur="1" fill="hold">
                                          <p:stCondLst>
                                            <p:cond delay="0"/>
                                          </p:stCondLst>
                                        </p:cTn>
                                        <p:tgtEl>
                                          <p:spTgt spid="95"/>
                                        </p:tgtEl>
                                        <p:attrNameLst>
                                          <p:attrName>style.visibility</p:attrName>
                                        </p:attrNameLst>
                                      </p:cBhvr>
                                      <p:to>
                                        <p:strVal val="visible"/>
                                      </p:to>
                                    </p:set>
                                    <p:animEffect transition="in" filter="fade">
                                      <p:cBhvr>
                                        <p:cTn id="108" dur="1000"/>
                                        <p:tgtEl>
                                          <p:spTgt spid="95"/>
                                        </p:tgtEl>
                                      </p:cBhvr>
                                    </p:animEffect>
                                    <p:anim calcmode="lin" valueType="num">
                                      <p:cBhvr>
                                        <p:cTn id="109" dur="1000" fill="hold"/>
                                        <p:tgtEl>
                                          <p:spTgt spid="95"/>
                                        </p:tgtEl>
                                        <p:attrNameLst>
                                          <p:attrName>ppt_x</p:attrName>
                                        </p:attrNameLst>
                                      </p:cBhvr>
                                      <p:tavLst>
                                        <p:tav tm="0">
                                          <p:val>
                                            <p:strVal val="#ppt_x"/>
                                          </p:val>
                                        </p:tav>
                                        <p:tav tm="100000">
                                          <p:val>
                                            <p:strVal val="#ppt_x"/>
                                          </p:val>
                                        </p:tav>
                                      </p:tavLst>
                                    </p:anim>
                                    <p:anim calcmode="lin" valueType="num">
                                      <p:cBhvr>
                                        <p:cTn id="110"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16" presetClass="entr" presetSubtype="21" fill="hold" grpId="0" nodeType="click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barn(inVertical)">
                                      <p:cBhvr>
                                        <p:cTn id="115" dur="500"/>
                                        <p:tgtEl>
                                          <p:spTgt spid="45"/>
                                        </p:tgtEl>
                                      </p:cBhvr>
                                    </p:animEffect>
                                  </p:childTnLst>
                                </p:cTn>
                              </p:par>
                            </p:childTnLst>
                          </p:cTn>
                        </p:par>
                      </p:childTnLst>
                    </p:cTn>
                  </p:par>
                  <p:par>
                    <p:cTn id="116" fill="hold">
                      <p:stCondLst>
                        <p:cond delay="indefinite"/>
                      </p:stCondLst>
                      <p:childTnLst>
                        <p:par>
                          <p:cTn id="117" fill="hold">
                            <p:stCondLst>
                              <p:cond delay="0"/>
                            </p:stCondLst>
                            <p:childTnLst>
                              <p:par>
                                <p:cTn id="118" presetID="47" presetClass="entr" presetSubtype="0" fill="hold" nodeType="clickEffect">
                                  <p:stCondLst>
                                    <p:cond delay="0"/>
                                  </p:stCondLst>
                                  <p:childTnLst>
                                    <p:set>
                                      <p:cBhvr>
                                        <p:cTn id="119" dur="1" fill="hold">
                                          <p:stCondLst>
                                            <p:cond delay="0"/>
                                          </p:stCondLst>
                                        </p:cTn>
                                        <p:tgtEl>
                                          <p:spTgt spid="100"/>
                                        </p:tgtEl>
                                        <p:attrNameLst>
                                          <p:attrName>style.visibility</p:attrName>
                                        </p:attrNameLst>
                                      </p:cBhvr>
                                      <p:to>
                                        <p:strVal val="visible"/>
                                      </p:to>
                                    </p:set>
                                    <p:animEffect transition="in" filter="fade">
                                      <p:cBhvr>
                                        <p:cTn id="120" dur="1000"/>
                                        <p:tgtEl>
                                          <p:spTgt spid="100"/>
                                        </p:tgtEl>
                                      </p:cBhvr>
                                    </p:animEffect>
                                    <p:anim calcmode="lin" valueType="num">
                                      <p:cBhvr>
                                        <p:cTn id="121" dur="1000" fill="hold"/>
                                        <p:tgtEl>
                                          <p:spTgt spid="100"/>
                                        </p:tgtEl>
                                        <p:attrNameLst>
                                          <p:attrName>ppt_x</p:attrName>
                                        </p:attrNameLst>
                                      </p:cBhvr>
                                      <p:tavLst>
                                        <p:tav tm="0">
                                          <p:val>
                                            <p:strVal val="#ppt_x"/>
                                          </p:val>
                                        </p:tav>
                                        <p:tav tm="100000">
                                          <p:val>
                                            <p:strVal val="#ppt_x"/>
                                          </p:val>
                                        </p:tav>
                                      </p:tavLst>
                                    </p:anim>
                                    <p:anim calcmode="lin" valueType="num">
                                      <p:cBhvr>
                                        <p:cTn id="122"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62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FC119B-CBC7-4A2E-990D-6101C4B1CDB5}"/>
              </a:ext>
            </a:extLst>
          </p:cNvPr>
          <p:cNvSpPr/>
          <p:nvPr/>
        </p:nvSpPr>
        <p:spPr>
          <a:xfrm>
            <a:off x="-34445" y="49971"/>
            <a:ext cx="9178445" cy="769441"/>
          </a:xfrm>
          <a:prstGeom prst="rect">
            <a:avLst/>
          </a:prstGeom>
        </p:spPr>
        <p:txBody>
          <a:bodyPr wrap="square">
            <a:spAutoFit/>
          </a:bodyPr>
          <a:lstStyle/>
          <a:p>
            <a:pPr marL="12700" algn="ctr">
              <a:lnSpc>
                <a:spcPct val="100000"/>
              </a:lnSpc>
            </a:pPr>
            <a:r>
              <a:rPr lang="tt-RU" sz="2200" b="1" dirty="0">
                <a:latin typeface="Palatino Linotype" pitchFamily="18" charset="0"/>
              </a:rPr>
              <a:t>ИНДУСТРИЯИ ХИЗМАТРАСОНИҲОИ МОЛИЯИ ИСЛОМӢ </a:t>
            </a:r>
            <a:r>
              <a:rPr lang="tg-Cyrl-TJ" sz="2200" b="1" dirty="0">
                <a:latin typeface="Palatino Linotype" pitchFamily="18" charset="0"/>
              </a:rPr>
              <a:t>(IFSI)</a:t>
            </a:r>
            <a:r>
              <a:rPr lang="en-US" sz="2200" b="1" dirty="0">
                <a:latin typeface="Palatino Linotype" pitchFamily="18" charset="0"/>
              </a:rPr>
              <a:t> </a:t>
            </a:r>
            <a:r>
              <a:rPr lang="tg-Cyrl-TJ" sz="2200" b="1" dirty="0">
                <a:latin typeface="Palatino Linotype" pitchFamily="18" charset="0"/>
              </a:rPr>
              <a:t>ШАРҲИ РУШД</a:t>
            </a:r>
          </a:p>
        </p:txBody>
      </p:sp>
      <p:pic>
        <p:nvPicPr>
          <p:cNvPr id="9" name="Рисунок 15">
            <a:extLst>
              <a:ext uri="{FF2B5EF4-FFF2-40B4-BE49-F238E27FC236}">
                <a16:creationId xmlns:a16="http://schemas.microsoft.com/office/drawing/2014/main" id="{EAD5FD9F-4632-47E5-A185-DC0B63AA8E6C}"/>
              </a:ext>
            </a:extLst>
          </p:cNvPr>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PaintStrokes/>
                    </a14:imgEffect>
                    <a14:imgEffect>
                      <a14:sharpenSoften amount="1000"/>
                    </a14:imgEffect>
                    <a14:imgEffect>
                      <a14:brightnessContrast bright="40000" contrast="-40000"/>
                    </a14:imgEffect>
                  </a14:imgLayer>
                </a14:imgProps>
              </a:ext>
            </a:extLst>
          </a:blip>
          <a:srcRect l="50404" t="24091" r="38218" b="60403"/>
          <a:stretch>
            <a:fillRect/>
          </a:stretch>
        </p:blipFill>
        <p:spPr bwMode="auto">
          <a:xfrm>
            <a:off x="571472" y="1071550"/>
            <a:ext cx="2357454" cy="1643074"/>
          </a:xfrm>
          <a:prstGeom prst="roundRect">
            <a:avLst>
              <a:gd name="adj" fmla="val 8594"/>
            </a:avLst>
          </a:prstGeom>
          <a:solidFill>
            <a:srgbClr val="FFFFFF">
              <a:shade val="85000"/>
            </a:srgbClr>
          </a:solidFill>
          <a:ln>
            <a:noFill/>
          </a:ln>
          <a:effectLst>
            <a:glow rad="228600">
              <a:srgbClr val="006600">
                <a:alpha val="40000"/>
              </a:srgbClr>
            </a:glow>
            <a:outerShdw blurRad="50800" dist="38100" dir="2700000" algn="tl" rotWithShape="0">
              <a:prstClr val="black">
                <a:alpha val="40000"/>
              </a:prstClr>
            </a:outerShdw>
            <a:softEdge rad="12700"/>
          </a:effectLst>
          <a:scene3d>
            <a:camera prst="obliqueTopLeft"/>
            <a:lightRig rig="threePt" dir="t"/>
          </a:scene3d>
          <a:sp3d z="6350"/>
        </p:spPr>
      </p:pic>
      <p:sp>
        <p:nvSpPr>
          <p:cNvPr id="12" name="object 97">
            <a:extLst>
              <a:ext uri="{FF2B5EF4-FFF2-40B4-BE49-F238E27FC236}">
                <a16:creationId xmlns:a16="http://schemas.microsoft.com/office/drawing/2014/main" id="{6611824B-568D-41AC-AD4B-E77864100EF5}"/>
              </a:ext>
            </a:extLst>
          </p:cNvPr>
          <p:cNvSpPr txBox="1"/>
          <p:nvPr/>
        </p:nvSpPr>
        <p:spPr>
          <a:xfrm>
            <a:off x="3500429" y="1071550"/>
            <a:ext cx="5214974" cy="580287"/>
          </a:xfrm>
          <a:prstGeom prst="rect">
            <a:avLst/>
          </a:prstGeom>
        </p:spPr>
        <p:txBody>
          <a:bodyPr vert="horz" wrap="square" lIns="0" tIns="12700" rIns="0" bIns="0" rtlCol="0">
            <a:spAutoFit/>
          </a:bodyPr>
          <a:lstStyle/>
          <a:p>
            <a:pPr marL="37465" marR="203200" algn="just">
              <a:lnSpc>
                <a:spcPct val="118500"/>
              </a:lnSpc>
            </a:pPr>
            <a:r>
              <a:rPr lang="tt-RU" sz="1600" b="1" dirty="0">
                <a:latin typeface="Palatino Linotype" pitchFamily="18" charset="0"/>
                <a:cs typeface="Arial"/>
              </a:rPr>
              <a:t>ИХМИ (</a:t>
            </a:r>
            <a:r>
              <a:rPr lang="en-US" sz="1600" b="1" dirty="0">
                <a:latin typeface="Palatino Linotype" pitchFamily="18" charset="0"/>
                <a:cs typeface="Arial"/>
              </a:rPr>
              <a:t>IFSI) </a:t>
            </a:r>
            <a:r>
              <a:rPr lang="tt-RU" sz="1600" b="1" dirty="0">
                <a:latin typeface="Palatino Linotype" pitchFamily="18" charset="0"/>
                <a:cs typeface="Arial"/>
              </a:rPr>
              <a:t>ҷаҳонӣ сол аз сол </a:t>
            </a:r>
            <a:r>
              <a:rPr lang="tg-Cyrl-TJ" sz="1600" dirty="0">
                <a:latin typeface="Palatino Linotype" pitchFamily="18" charset="0"/>
              </a:rPr>
              <a:t>афзоиши мусбиро  дар сатҳи 14% нигоҳ доштааст</a:t>
            </a:r>
          </a:p>
        </p:txBody>
      </p:sp>
      <p:sp>
        <p:nvSpPr>
          <p:cNvPr id="5" name="Rectangle 4">
            <a:extLst>
              <a:ext uri="{FF2B5EF4-FFF2-40B4-BE49-F238E27FC236}">
                <a16:creationId xmlns:a16="http://schemas.microsoft.com/office/drawing/2014/main" id="{899D8E30-389E-40E3-A39A-39A0F2D77D70}"/>
              </a:ext>
            </a:extLst>
          </p:cNvPr>
          <p:cNvSpPr/>
          <p:nvPr/>
        </p:nvSpPr>
        <p:spPr>
          <a:xfrm>
            <a:off x="3347864" y="1837226"/>
            <a:ext cx="5224664" cy="730713"/>
          </a:xfrm>
          <a:prstGeom prst="rect">
            <a:avLst/>
          </a:prstGeom>
        </p:spPr>
        <p:txBody>
          <a:bodyPr wrap="square">
            <a:spAutoFit/>
          </a:bodyPr>
          <a:lstStyle/>
          <a:p>
            <a:pPr marL="37465" marR="203200" algn="just">
              <a:lnSpc>
                <a:spcPct val="118500"/>
              </a:lnSpc>
            </a:pPr>
            <a:r>
              <a:rPr lang="ru-RU" b="1" dirty="0">
                <a:latin typeface="Palatino Linotype" pitchFamily="18" charset="0"/>
              </a:rPr>
              <a:t>Дороиҳои умумии </a:t>
            </a:r>
            <a:r>
              <a:rPr lang="ru-RU" dirty="0">
                <a:latin typeface="Palatino Linotype" pitchFamily="18" charset="0"/>
              </a:rPr>
              <a:t>IFSI ба 3.37 триллион доллари ИМА (</a:t>
            </a:r>
            <a:r>
              <a:rPr lang="ru-RU" dirty="0">
                <a:solidFill>
                  <a:schemeClr val="accent1">
                    <a:lumMod val="50000"/>
                  </a:schemeClr>
                </a:solidFill>
                <a:latin typeface="Palatino Linotype" pitchFamily="18" charset="0"/>
              </a:rPr>
              <a:t>с. </a:t>
            </a:r>
            <a:r>
              <a:rPr lang="ru-RU" dirty="0">
                <a:latin typeface="Palatino Linotype" pitchFamily="18" charset="0"/>
              </a:rPr>
              <a:t>2020) баробар аст.</a:t>
            </a:r>
            <a:endParaRPr lang="ru-RU" dirty="0">
              <a:latin typeface="Palatino Linotype" pitchFamily="18" charset="0"/>
              <a:cs typeface="Arial"/>
            </a:endParaRPr>
          </a:p>
        </p:txBody>
      </p:sp>
      <p:pic>
        <p:nvPicPr>
          <p:cNvPr id="13" name="Рисунок 22">
            <a:extLst>
              <a:ext uri="{FF2B5EF4-FFF2-40B4-BE49-F238E27FC236}">
                <a16:creationId xmlns:a16="http://schemas.microsoft.com/office/drawing/2014/main" id="{DF4EC9CE-3AE2-4496-8E24-9B296626B907}"/>
              </a:ext>
            </a:extLst>
          </p:cNvPr>
          <p:cNvPicPr/>
          <p:nvPr/>
        </p:nvPicPr>
        <p:blipFill>
          <a:blip r:embed="rId4"/>
          <a:srcRect l="26913" t="47307" r="66019" b="45664"/>
          <a:stretch>
            <a:fillRect/>
          </a:stretch>
        </p:blipFill>
        <p:spPr bwMode="auto">
          <a:xfrm>
            <a:off x="5947736" y="2766253"/>
            <a:ext cx="785818" cy="714380"/>
          </a:xfrm>
          <a:prstGeom prst="ellipse">
            <a:avLst/>
          </a:prstGeom>
          <a:ln>
            <a:noFill/>
          </a:ln>
          <a:effectLst>
            <a:softEdge rad="112500"/>
          </a:effectLst>
        </p:spPr>
      </p:pic>
      <p:pic>
        <p:nvPicPr>
          <p:cNvPr id="15" name="Рисунок 24">
            <a:extLst>
              <a:ext uri="{FF2B5EF4-FFF2-40B4-BE49-F238E27FC236}">
                <a16:creationId xmlns:a16="http://schemas.microsoft.com/office/drawing/2014/main" id="{5FA42C51-FACC-4286-A60A-8CDFA3B32EDF}"/>
              </a:ext>
            </a:extLst>
          </p:cNvPr>
          <p:cNvPicPr/>
          <p:nvPr/>
        </p:nvPicPr>
        <p:blipFill>
          <a:blip r:embed="rId4"/>
          <a:srcRect l="18874" t="56053" r="71673" b="35937"/>
          <a:stretch>
            <a:fillRect/>
          </a:stretch>
        </p:blipFill>
        <p:spPr bwMode="auto">
          <a:xfrm>
            <a:off x="-1" y="3851787"/>
            <a:ext cx="1285883" cy="1163782"/>
          </a:xfrm>
          <a:prstGeom prst="ellipse">
            <a:avLst/>
          </a:prstGeom>
          <a:ln>
            <a:noFill/>
          </a:ln>
          <a:effectLst>
            <a:softEdge rad="112500"/>
          </a:effectLst>
        </p:spPr>
      </p:pic>
      <p:sp>
        <p:nvSpPr>
          <p:cNvPr id="16" name="object 157">
            <a:extLst>
              <a:ext uri="{FF2B5EF4-FFF2-40B4-BE49-F238E27FC236}">
                <a16:creationId xmlns:a16="http://schemas.microsoft.com/office/drawing/2014/main" id="{2B2A403F-B89C-4B44-9EDA-38F96F441BDB}"/>
              </a:ext>
            </a:extLst>
          </p:cNvPr>
          <p:cNvSpPr txBox="1"/>
          <p:nvPr/>
        </p:nvSpPr>
        <p:spPr>
          <a:xfrm>
            <a:off x="599728" y="3394270"/>
            <a:ext cx="1805619" cy="438390"/>
          </a:xfrm>
          <a:prstGeom prst="rect">
            <a:avLst/>
          </a:prstGeom>
        </p:spPr>
        <p:txBody>
          <a:bodyPr vert="horz" wrap="square" lIns="0" tIns="12700" rIns="0" bIns="0" rtlCol="0">
            <a:spAutoFit/>
          </a:bodyPr>
          <a:lstStyle/>
          <a:p>
            <a:pPr marL="12700" marR="5080">
              <a:lnSpc>
                <a:spcPct val="118500"/>
              </a:lnSpc>
              <a:spcBef>
                <a:spcPts val="100"/>
              </a:spcBef>
            </a:pPr>
            <a:r>
              <a:rPr lang="tt-RU" sz="1200" b="1" dirty="0">
                <a:latin typeface="Palatino Linotype" pitchFamily="18" charset="0"/>
                <a:cs typeface="Arial"/>
              </a:rPr>
              <a:t>Рушди солона</a:t>
            </a:r>
            <a:r>
              <a:rPr sz="1200" b="1" dirty="0">
                <a:latin typeface="Palatino Linotype" pitchFamily="18" charset="0"/>
                <a:cs typeface="Arial"/>
              </a:rPr>
              <a:t>:  </a:t>
            </a:r>
            <a:r>
              <a:rPr sz="1200" b="1" spc="-5" dirty="0">
                <a:latin typeface="Palatino Linotype" pitchFamily="18" charset="0"/>
                <a:cs typeface="Arial"/>
              </a:rPr>
              <a:t>0.9%</a:t>
            </a:r>
            <a:endParaRPr sz="1200" dirty="0">
              <a:latin typeface="Palatino Linotype" pitchFamily="18" charset="0"/>
              <a:cs typeface="Arial"/>
            </a:endParaRPr>
          </a:p>
          <a:p>
            <a:pPr marL="12700" marR="86995">
              <a:lnSpc>
                <a:spcPct val="118500"/>
              </a:lnSpc>
            </a:pPr>
            <a:r>
              <a:rPr lang="tt-RU" sz="1200" b="1" spc="-5" dirty="0">
                <a:latin typeface="Palatino Linotype" pitchFamily="18" charset="0"/>
                <a:cs typeface="Arial"/>
              </a:rPr>
              <a:t>Ҳиссаи </a:t>
            </a:r>
            <a:r>
              <a:rPr lang="tt-RU" sz="1200" b="1" dirty="0">
                <a:latin typeface="Palatino Linotype" pitchFamily="18" charset="0"/>
                <a:cs typeface="Arial"/>
              </a:rPr>
              <a:t>ИХМИ</a:t>
            </a:r>
            <a:r>
              <a:rPr lang="tt-RU" sz="1200" b="1" spc="-5" dirty="0">
                <a:latin typeface="Palatino Linotype" pitchFamily="18" charset="0"/>
                <a:cs typeface="Arial"/>
              </a:rPr>
              <a:t> </a:t>
            </a:r>
            <a:r>
              <a:rPr sz="1200" b="1" dirty="0">
                <a:latin typeface="Palatino Linotype" pitchFamily="18" charset="0"/>
                <a:cs typeface="Arial"/>
              </a:rPr>
              <a:t>:  </a:t>
            </a:r>
            <a:r>
              <a:rPr sz="1200" b="1" spc="-5" dirty="0">
                <a:latin typeface="Palatino Linotype" pitchFamily="18" charset="0"/>
                <a:cs typeface="Arial"/>
              </a:rPr>
              <a:t>7</a:t>
            </a:r>
            <a:r>
              <a:rPr lang="tg-Cyrl-TJ" sz="1200" b="1" spc="-5" dirty="0">
                <a:latin typeface="Palatino Linotype" pitchFamily="18" charset="0"/>
                <a:cs typeface="Arial"/>
              </a:rPr>
              <a:t>0.0</a:t>
            </a:r>
            <a:r>
              <a:rPr sz="1200" b="1" spc="-5" dirty="0">
                <a:latin typeface="Palatino Linotype" pitchFamily="18" charset="0"/>
                <a:cs typeface="Arial"/>
              </a:rPr>
              <a:t>%</a:t>
            </a:r>
            <a:endParaRPr sz="1200" dirty="0">
              <a:latin typeface="Palatino Linotype" pitchFamily="18" charset="0"/>
              <a:cs typeface="Arial"/>
            </a:endParaRPr>
          </a:p>
        </p:txBody>
      </p:sp>
      <p:sp>
        <p:nvSpPr>
          <p:cNvPr id="17" name="object 130">
            <a:extLst>
              <a:ext uri="{FF2B5EF4-FFF2-40B4-BE49-F238E27FC236}">
                <a16:creationId xmlns:a16="http://schemas.microsoft.com/office/drawing/2014/main" id="{C1C86871-3526-489A-A60A-DC0066C6A3CD}"/>
              </a:ext>
            </a:extLst>
          </p:cNvPr>
          <p:cNvSpPr txBox="1"/>
          <p:nvPr/>
        </p:nvSpPr>
        <p:spPr>
          <a:xfrm>
            <a:off x="-135523" y="5108276"/>
            <a:ext cx="2000264" cy="228268"/>
          </a:xfrm>
          <a:prstGeom prst="rect">
            <a:avLst/>
          </a:prstGeom>
          <a:noFill/>
        </p:spPr>
        <p:txBody>
          <a:bodyPr vert="horz" wrap="square" lIns="0" tIns="12700" rIns="0" bIns="0" rtlCol="0">
            <a:spAutoFit/>
          </a:bodyPr>
          <a:lstStyle/>
          <a:p>
            <a:pPr marL="234950" algn="ctr">
              <a:lnSpc>
                <a:spcPct val="100000"/>
              </a:lnSpc>
              <a:spcBef>
                <a:spcPts val="100"/>
              </a:spcBef>
            </a:pPr>
            <a:r>
              <a:rPr lang="tt-RU" sz="1400" b="1" dirty="0">
                <a:effectLst>
                  <a:outerShdw blurRad="75057" dist="38100" dir="5400000" sy="-20000" rotWithShape="0">
                    <a:prstClr val="black">
                      <a:alpha val="25000"/>
                    </a:prstClr>
                  </a:outerShdw>
                </a:effectLst>
                <a:latin typeface="Palatino Linotype" pitchFamily="18" charset="0"/>
                <a:cs typeface="Arial"/>
              </a:rPr>
              <a:t>Бонкдории исломӣ</a:t>
            </a:r>
            <a:endParaRPr sz="1400" dirty="0">
              <a:effectLst>
                <a:outerShdw blurRad="75057" dist="38100" dir="5400000" sy="-20000" rotWithShape="0">
                  <a:prstClr val="black">
                    <a:alpha val="25000"/>
                  </a:prstClr>
                </a:outerShdw>
              </a:effectLst>
              <a:latin typeface="Palatino Linotype" pitchFamily="18" charset="0"/>
              <a:cs typeface="Arial"/>
            </a:endParaRPr>
          </a:p>
        </p:txBody>
      </p:sp>
      <p:pic>
        <p:nvPicPr>
          <p:cNvPr id="18" name="Рисунок 27">
            <a:extLst>
              <a:ext uri="{FF2B5EF4-FFF2-40B4-BE49-F238E27FC236}">
                <a16:creationId xmlns:a16="http://schemas.microsoft.com/office/drawing/2014/main" id="{FB8E5B23-D9B6-4748-821C-C3A16CB6403F}"/>
              </a:ext>
            </a:extLst>
          </p:cNvPr>
          <p:cNvPicPr/>
          <p:nvPr/>
        </p:nvPicPr>
        <p:blipFill>
          <a:blip r:embed="rId4"/>
          <a:srcRect l="41491" t="56053" r="49586" b="36018"/>
          <a:stretch>
            <a:fillRect/>
          </a:stretch>
        </p:blipFill>
        <p:spPr bwMode="auto">
          <a:xfrm>
            <a:off x="2765133" y="3979320"/>
            <a:ext cx="1317333" cy="1214446"/>
          </a:xfrm>
          <a:prstGeom prst="ellipse">
            <a:avLst/>
          </a:prstGeom>
          <a:ln>
            <a:noFill/>
          </a:ln>
          <a:effectLst>
            <a:softEdge rad="112500"/>
          </a:effectLst>
        </p:spPr>
      </p:pic>
      <p:pic>
        <p:nvPicPr>
          <p:cNvPr id="19" name="Рисунок 31">
            <a:extLst>
              <a:ext uri="{FF2B5EF4-FFF2-40B4-BE49-F238E27FC236}">
                <a16:creationId xmlns:a16="http://schemas.microsoft.com/office/drawing/2014/main" id="{7A61B9FC-F986-4261-811A-8B49493D2121}"/>
              </a:ext>
            </a:extLst>
          </p:cNvPr>
          <p:cNvPicPr/>
          <p:nvPr/>
        </p:nvPicPr>
        <p:blipFill>
          <a:blip r:embed="rId4"/>
          <a:srcRect l="62314" t="56135" r="28383" b="35855"/>
          <a:stretch>
            <a:fillRect/>
          </a:stretch>
        </p:blipFill>
        <p:spPr bwMode="auto">
          <a:xfrm>
            <a:off x="5797839" y="3828662"/>
            <a:ext cx="1317333" cy="1235219"/>
          </a:xfrm>
          <a:prstGeom prst="ellipse">
            <a:avLst/>
          </a:prstGeom>
          <a:ln>
            <a:noFill/>
          </a:ln>
          <a:effectLst>
            <a:softEdge rad="112500"/>
          </a:effectLst>
        </p:spPr>
      </p:pic>
      <p:sp>
        <p:nvSpPr>
          <p:cNvPr id="20" name="object 130">
            <a:extLst>
              <a:ext uri="{FF2B5EF4-FFF2-40B4-BE49-F238E27FC236}">
                <a16:creationId xmlns:a16="http://schemas.microsoft.com/office/drawing/2014/main" id="{BB0517E5-D867-4999-A2AB-6BA221F785B1}"/>
              </a:ext>
            </a:extLst>
          </p:cNvPr>
          <p:cNvSpPr txBox="1"/>
          <p:nvPr/>
        </p:nvSpPr>
        <p:spPr>
          <a:xfrm>
            <a:off x="2405347" y="5229500"/>
            <a:ext cx="2598701" cy="228268"/>
          </a:xfrm>
          <a:prstGeom prst="rect">
            <a:avLst/>
          </a:prstGeom>
          <a:noFill/>
        </p:spPr>
        <p:txBody>
          <a:bodyPr vert="horz" wrap="square" lIns="0" tIns="12700" rIns="0" bIns="0" rtlCol="0">
            <a:spAutoFit/>
          </a:bodyPr>
          <a:lstStyle/>
          <a:p>
            <a:pPr marL="234950" algn="ctr">
              <a:spcBef>
                <a:spcPts val="100"/>
              </a:spcBef>
            </a:pPr>
            <a:r>
              <a:rPr lang="tt-RU" sz="1400" b="1" dirty="0">
                <a:effectLst>
                  <a:outerShdw blurRad="75057" dist="38100" dir="5400000" sy="-20000" rotWithShape="0">
                    <a:prstClr val="black">
                      <a:alpha val="25000"/>
                    </a:prstClr>
                  </a:outerShdw>
                </a:effectLst>
                <a:latin typeface="Palatino Linotype" pitchFamily="18" charset="0"/>
                <a:cs typeface="Arial"/>
              </a:rPr>
              <a:t>Бозори сармояи исломӣ</a:t>
            </a:r>
            <a:endParaRPr lang="en-US" sz="1400" b="1" dirty="0">
              <a:effectLst>
                <a:outerShdw blurRad="75057" dist="38100" dir="5400000" sy="-20000" rotWithShape="0">
                  <a:prstClr val="black">
                    <a:alpha val="25000"/>
                  </a:prstClr>
                </a:outerShdw>
              </a:effectLst>
              <a:latin typeface="Palatino Linotype" pitchFamily="18" charset="0"/>
              <a:cs typeface="Arial"/>
            </a:endParaRPr>
          </a:p>
        </p:txBody>
      </p:sp>
      <p:sp>
        <p:nvSpPr>
          <p:cNvPr id="21" name="object 158">
            <a:extLst>
              <a:ext uri="{FF2B5EF4-FFF2-40B4-BE49-F238E27FC236}">
                <a16:creationId xmlns:a16="http://schemas.microsoft.com/office/drawing/2014/main" id="{8DCE9E36-0DF1-4300-9CB1-4EF78E4FCC81}"/>
              </a:ext>
            </a:extLst>
          </p:cNvPr>
          <p:cNvSpPr txBox="1"/>
          <p:nvPr/>
        </p:nvSpPr>
        <p:spPr>
          <a:xfrm>
            <a:off x="3898989" y="3609553"/>
            <a:ext cx="1571636" cy="401777"/>
          </a:xfrm>
          <a:prstGeom prst="rect">
            <a:avLst/>
          </a:prstGeom>
        </p:spPr>
        <p:txBody>
          <a:bodyPr vert="horz" wrap="square" lIns="0" tIns="12700" rIns="0" bIns="0" rtlCol="0">
            <a:spAutoFit/>
          </a:bodyPr>
          <a:lstStyle/>
          <a:p>
            <a:pPr marL="12700" marR="5080">
              <a:lnSpc>
                <a:spcPct val="118500"/>
              </a:lnSpc>
              <a:spcBef>
                <a:spcPts val="100"/>
              </a:spcBef>
            </a:pPr>
            <a:r>
              <a:rPr lang="tt-RU" sz="1100" b="1" dirty="0">
                <a:latin typeface="Palatino Linotype" pitchFamily="18" charset="0"/>
                <a:cs typeface="Arial"/>
              </a:rPr>
              <a:t>Рушди солона</a:t>
            </a:r>
            <a:r>
              <a:rPr sz="1100" b="1" dirty="0">
                <a:latin typeface="Arial"/>
                <a:cs typeface="Arial"/>
              </a:rPr>
              <a:t>:  </a:t>
            </a:r>
            <a:r>
              <a:rPr sz="1100" b="1" spc="-5" dirty="0">
                <a:latin typeface="Arial"/>
                <a:cs typeface="Arial"/>
              </a:rPr>
              <a:t>26.9%</a:t>
            </a:r>
            <a:endParaRPr sz="1100" dirty="0">
              <a:latin typeface="Arial"/>
              <a:cs typeface="Arial"/>
            </a:endParaRPr>
          </a:p>
          <a:p>
            <a:pPr marL="12700" marR="42545">
              <a:lnSpc>
                <a:spcPct val="118500"/>
              </a:lnSpc>
            </a:pPr>
            <a:r>
              <a:rPr lang="tt-RU" sz="1100" b="1" spc="-5" dirty="0">
                <a:latin typeface="Palatino Linotype" pitchFamily="18" charset="0"/>
                <a:cs typeface="Arial"/>
              </a:rPr>
              <a:t>Ҳиссаи </a:t>
            </a:r>
            <a:r>
              <a:rPr lang="tt-RU" sz="1100" b="1" dirty="0">
                <a:latin typeface="Palatino Linotype" pitchFamily="18" charset="0"/>
                <a:cs typeface="Arial"/>
              </a:rPr>
              <a:t>ИХМИ</a:t>
            </a:r>
            <a:r>
              <a:rPr sz="1100" b="1" dirty="0">
                <a:latin typeface="Arial"/>
                <a:cs typeface="Arial"/>
              </a:rPr>
              <a:t>:  </a:t>
            </a:r>
            <a:r>
              <a:rPr lang="tg-Cyrl-TJ" sz="1100" b="1" spc="-5" dirty="0">
                <a:latin typeface="Arial"/>
                <a:cs typeface="Arial"/>
              </a:rPr>
              <a:t>28</a:t>
            </a:r>
            <a:r>
              <a:rPr sz="1100" b="1" spc="-5" dirty="0">
                <a:latin typeface="Arial"/>
                <a:cs typeface="Arial"/>
              </a:rPr>
              <a:t>.0%</a:t>
            </a:r>
            <a:endParaRPr sz="1100" dirty="0">
              <a:latin typeface="Arial"/>
              <a:cs typeface="Arial"/>
            </a:endParaRPr>
          </a:p>
        </p:txBody>
      </p:sp>
      <p:sp>
        <p:nvSpPr>
          <p:cNvPr id="22" name="object 160">
            <a:extLst>
              <a:ext uri="{FF2B5EF4-FFF2-40B4-BE49-F238E27FC236}">
                <a16:creationId xmlns:a16="http://schemas.microsoft.com/office/drawing/2014/main" id="{BA44F6AB-B67D-45E4-BDB0-2A14A71F5759}"/>
              </a:ext>
            </a:extLst>
          </p:cNvPr>
          <p:cNvSpPr txBox="1"/>
          <p:nvPr/>
        </p:nvSpPr>
        <p:spPr>
          <a:xfrm>
            <a:off x="7000891" y="3630348"/>
            <a:ext cx="1714512" cy="442878"/>
          </a:xfrm>
          <a:prstGeom prst="rect">
            <a:avLst/>
          </a:prstGeom>
        </p:spPr>
        <p:txBody>
          <a:bodyPr vert="horz" wrap="square" lIns="0" tIns="38100" rIns="0" bIns="0" rtlCol="0">
            <a:spAutoFit/>
          </a:bodyPr>
          <a:lstStyle/>
          <a:p>
            <a:pPr marL="12700">
              <a:lnSpc>
                <a:spcPct val="100000"/>
              </a:lnSpc>
              <a:spcBef>
                <a:spcPts val="300"/>
              </a:spcBef>
            </a:pPr>
            <a:r>
              <a:rPr lang="tt-RU" sz="1200" b="1" dirty="0">
                <a:latin typeface="Palatino Linotype" pitchFamily="18" charset="0"/>
                <a:cs typeface="Arial"/>
              </a:rPr>
              <a:t>Рушди солона</a:t>
            </a:r>
            <a:r>
              <a:rPr sz="1200" b="1" dirty="0">
                <a:latin typeface="Palatino Linotype" pitchFamily="18" charset="0"/>
                <a:cs typeface="Arial"/>
              </a:rPr>
              <a:t>:</a:t>
            </a:r>
            <a:r>
              <a:rPr lang="en-US" sz="1200" b="1" dirty="0">
                <a:latin typeface="Palatino Linotype" pitchFamily="18" charset="0"/>
                <a:cs typeface="Arial"/>
              </a:rPr>
              <a:t> </a:t>
            </a:r>
            <a:r>
              <a:rPr sz="1200" b="1" dirty="0">
                <a:latin typeface="Palatino Linotype" pitchFamily="18" charset="0"/>
                <a:cs typeface="Arial"/>
              </a:rPr>
              <a:t>4.3</a:t>
            </a:r>
            <a:r>
              <a:rPr sz="1200" b="1" spc="-5" dirty="0">
                <a:latin typeface="Palatino Linotype" pitchFamily="18" charset="0"/>
                <a:cs typeface="Arial"/>
              </a:rPr>
              <a:t> %</a:t>
            </a:r>
            <a:endParaRPr sz="1200" dirty="0">
              <a:latin typeface="Palatino Linotype" pitchFamily="18" charset="0"/>
              <a:cs typeface="Arial"/>
            </a:endParaRPr>
          </a:p>
          <a:p>
            <a:pPr marL="12700" marR="175895">
              <a:lnSpc>
                <a:spcPct val="118500"/>
              </a:lnSpc>
            </a:pPr>
            <a:r>
              <a:rPr lang="tt-RU" sz="1200" b="1" spc="-5" dirty="0">
                <a:latin typeface="Palatino Linotype" pitchFamily="18" charset="0"/>
                <a:cs typeface="Arial"/>
              </a:rPr>
              <a:t>Ҳиссаи </a:t>
            </a:r>
            <a:r>
              <a:rPr lang="tt-RU" sz="1200" b="1" dirty="0">
                <a:latin typeface="Palatino Linotype" pitchFamily="18" charset="0"/>
                <a:cs typeface="Arial"/>
              </a:rPr>
              <a:t>ИХМИ </a:t>
            </a:r>
            <a:r>
              <a:rPr sz="1200" b="1" spc="-5" dirty="0">
                <a:latin typeface="Palatino Linotype" pitchFamily="18" charset="0"/>
                <a:cs typeface="Arial"/>
              </a:rPr>
              <a:t>: </a:t>
            </a:r>
            <a:r>
              <a:rPr lang="tg-Cyrl-TJ" sz="1200" b="1" spc="-5" dirty="0">
                <a:latin typeface="Palatino Linotype" pitchFamily="18" charset="0"/>
                <a:cs typeface="Arial"/>
              </a:rPr>
              <a:t>2</a:t>
            </a:r>
            <a:r>
              <a:rPr sz="1200" b="1" spc="-5" dirty="0">
                <a:latin typeface="Palatino Linotype" pitchFamily="18" charset="0"/>
                <a:cs typeface="Arial"/>
              </a:rPr>
              <a:t>%</a:t>
            </a:r>
            <a:endParaRPr sz="1200" dirty="0">
              <a:latin typeface="Palatino Linotype" pitchFamily="18" charset="0"/>
              <a:cs typeface="Arial"/>
            </a:endParaRPr>
          </a:p>
        </p:txBody>
      </p:sp>
      <p:sp>
        <p:nvSpPr>
          <p:cNvPr id="23" name="object 130">
            <a:extLst>
              <a:ext uri="{FF2B5EF4-FFF2-40B4-BE49-F238E27FC236}">
                <a16:creationId xmlns:a16="http://schemas.microsoft.com/office/drawing/2014/main" id="{294E22FF-E8D6-4B51-B11C-2A587EAD0F0B}"/>
              </a:ext>
            </a:extLst>
          </p:cNvPr>
          <p:cNvSpPr txBox="1"/>
          <p:nvPr/>
        </p:nvSpPr>
        <p:spPr>
          <a:xfrm>
            <a:off x="5797840" y="5050851"/>
            <a:ext cx="2774688" cy="228268"/>
          </a:xfrm>
          <a:prstGeom prst="rect">
            <a:avLst/>
          </a:prstGeom>
          <a:noFill/>
        </p:spPr>
        <p:txBody>
          <a:bodyPr vert="horz" wrap="square" lIns="0" tIns="12700" rIns="0" bIns="0" rtlCol="0">
            <a:spAutoFit/>
          </a:bodyPr>
          <a:lstStyle/>
          <a:p>
            <a:pPr marL="234950" algn="ctr">
              <a:lnSpc>
                <a:spcPct val="100000"/>
              </a:lnSpc>
              <a:spcBef>
                <a:spcPts val="100"/>
              </a:spcBef>
            </a:pPr>
            <a:r>
              <a:rPr lang="tt-RU" sz="1400" b="1" dirty="0">
                <a:effectLst>
                  <a:outerShdw blurRad="75057" dist="38100" dir="5400000" sy="-20000" rotWithShape="0">
                    <a:prstClr val="black">
                      <a:alpha val="25000"/>
                    </a:prstClr>
                  </a:outerShdw>
                </a:effectLst>
                <a:latin typeface="Palatino Linotype" pitchFamily="18" charset="0"/>
                <a:cs typeface="Arial"/>
              </a:rPr>
              <a:t>Такафул (</a:t>
            </a:r>
            <a:r>
              <a:rPr lang="en-US" sz="1400" b="1" dirty="0">
                <a:effectLst>
                  <a:outerShdw blurRad="75057" dist="38100" dir="5400000" sy="-20000" rotWithShape="0">
                    <a:prstClr val="black">
                      <a:alpha val="25000"/>
                    </a:prstClr>
                  </a:outerShdw>
                </a:effectLst>
                <a:latin typeface="Palatino Linotype" pitchFamily="18" charset="0"/>
                <a:cs typeface="Arial"/>
              </a:rPr>
              <a:t>c</a:t>
            </a:r>
            <a:r>
              <a:rPr lang="tt-RU" sz="1400" b="1" dirty="0">
                <a:effectLst>
                  <a:outerShdw blurRad="75057" dist="38100" dir="5400000" sy="-20000" rotWithShape="0">
                    <a:prstClr val="black">
                      <a:alpha val="25000"/>
                    </a:prstClr>
                  </a:outerShdw>
                </a:effectLst>
                <a:latin typeface="Palatino Linotype" pitchFamily="18" charset="0"/>
                <a:cs typeface="Arial"/>
              </a:rPr>
              <a:t>уғуртаи исломӣ)</a:t>
            </a:r>
            <a:endParaRPr lang="en-US" sz="1400" b="1" dirty="0">
              <a:effectLst>
                <a:outerShdw blurRad="75057" dist="38100" dir="5400000" sy="-20000" rotWithShape="0">
                  <a:prstClr val="black">
                    <a:alpha val="25000"/>
                  </a:prstClr>
                </a:outerShdw>
              </a:effectLst>
              <a:latin typeface="Palatino Linotype" pitchFamily="18" charset="0"/>
              <a:cs typeface="Arial"/>
            </a:endParaRPr>
          </a:p>
        </p:txBody>
      </p:sp>
      <p:sp>
        <p:nvSpPr>
          <p:cNvPr id="24" name="Rectangle 23">
            <a:extLst>
              <a:ext uri="{FF2B5EF4-FFF2-40B4-BE49-F238E27FC236}">
                <a16:creationId xmlns:a16="http://schemas.microsoft.com/office/drawing/2014/main" id="{527F37A1-6B09-4627-BBF3-878FE9BE38BE}"/>
              </a:ext>
            </a:extLst>
          </p:cNvPr>
          <p:cNvSpPr/>
          <p:nvPr/>
        </p:nvSpPr>
        <p:spPr>
          <a:xfrm>
            <a:off x="3894549" y="3019122"/>
            <a:ext cx="1991892" cy="369332"/>
          </a:xfrm>
          <a:prstGeom prst="rect">
            <a:avLst/>
          </a:prstGeom>
        </p:spPr>
        <p:txBody>
          <a:bodyPr wrap="none">
            <a:spAutoFit/>
          </a:bodyPr>
          <a:lstStyle/>
          <a:p>
            <a:pPr>
              <a:lnSpc>
                <a:spcPct val="100000"/>
              </a:lnSpc>
              <a:spcBef>
                <a:spcPts val="675"/>
              </a:spcBef>
            </a:pPr>
            <a:r>
              <a:rPr lang="tt-RU" b="1" spc="-5" dirty="0">
                <a:solidFill>
                  <a:schemeClr val="tx1"/>
                </a:solidFill>
                <a:latin typeface="Palatino Linotype" pitchFamily="18" charset="0"/>
                <a:cs typeface="Arial"/>
              </a:rPr>
              <a:t>Таҳлили соҳавӣ</a:t>
            </a:r>
            <a:endParaRPr lang="tt-RU" dirty="0">
              <a:solidFill>
                <a:schemeClr val="tx1"/>
              </a:solidFill>
              <a:latin typeface="Palatino Linotype" pitchFamily="18" charset="0"/>
              <a:cs typeface="Arial"/>
            </a:endParaRPr>
          </a:p>
        </p:txBody>
      </p:sp>
    </p:spTree>
    <p:extLst>
      <p:ext uri="{BB962C8B-B14F-4D97-AF65-F5344CB8AC3E}">
        <p14:creationId xmlns:p14="http://schemas.microsoft.com/office/powerpoint/2010/main" val="181841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1000"/>
                                        <p:tgtEl>
                                          <p:spTgt spid="12">
                                            <p:txEl>
                                              <p:pRg st="0" end="0"/>
                                            </p:txEl>
                                          </p:spTgt>
                                        </p:tgtEl>
                                      </p:cBhvr>
                                    </p:animEffect>
                                    <p:anim calcmode="lin" valueType="num">
                                      <p:cBhvr>
                                        <p:cTn id="13"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1000"/>
                                        <p:tgtEl>
                                          <p:spTgt spid="24"/>
                                        </p:tgtEl>
                                      </p:cBhvr>
                                    </p:animEffect>
                                    <p:anim calcmode="lin" valueType="num">
                                      <p:cBhvr>
                                        <p:cTn id="34" dur="1000" fill="hold"/>
                                        <p:tgtEl>
                                          <p:spTgt spid="24"/>
                                        </p:tgtEl>
                                        <p:attrNameLst>
                                          <p:attrName>ppt_x</p:attrName>
                                        </p:attrNameLst>
                                      </p:cBhvr>
                                      <p:tavLst>
                                        <p:tav tm="0">
                                          <p:val>
                                            <p:strVal val="#ppt_x"/>
                                          </p:val>
                                        </p:tav>
                                        <p:tav tm="100000">
                                          <p:val>
                                            <p:strVal val="#ppt_x"/>
                                          </p:val>
                                        </p:tav>
                                      </p:tavLst>
                                    </p:anim>
                                    <p:anim calcmode="lin" valueType="num">
                                      <p:cBhvr>
                                        <p:cTn id="3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6">
                                            <p:txEl>
                                              <p:pRg st="0" end="0"/>
                                            </p:txEl>
                                          </p:spTgt>
                                        </p:tgtEl>
                                        <p:attrNameLst>
                                          <p:attrName>style.visibility</p:attrName>
                                        </p:attrNameLst>
                                      </p:cBhvr>
                                      <p:to>
                                        <p:strVal val="visible"/>
                                      </p:to>
                                    </p:set>
                                    <p:animEffect transition="in" filter="fade">
                                      <p:cBhvr>
                                        <p:cTn id="54" dur="1000"/>
                                        <p:tgtEl>
                                          <p:spTgt spid="16">
                                            <p:txEl>
                                              <p:pRg st="0" end="0"/>
                                            </p:txEl>
                                          </p:spTgt>
                                        </p:tgtEl>
                                      </p:cBhvr>
                                    </p:animEffect>
                                    <p:anim calcmode="lin" valueType="num">
                                      <p:cBhvr>
                                        <p:cTn id="55"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6">
                                            <p:txEl>
                                              <p:pRg st="1" end="1"/>
                                            </p:txEl>
                                          </p:spTgt>
                                        </p:tgtEl>
                                        <p:attrNameLst>
                                          <p:attrName>style.visibility</p:attrName>
                                        </p:attrNameLst>
                                      </p:cBhvr>
                                      <p:to>
                                        <p:strVal val="visible"/>
                                      </p:to>
                                    </p:set>
                                    <p:animEffect transition="in" filter="fade">
                                      <p:cBhvr>
                                        <p:cTn id="61" dur="1000"/>
                                        <p:tgtEl>
                                          <p:spTgt spid="16">
                                            <p:txEl>
                                              <p:pRg st="1" end="1"/>
                                            </p:txEl>
                                          </p:spTgt>
                                        </p:tgtEl>
                                      </p:cBhvr>
                                    </p:animEffect>
                                    <p:anim calcmode="lin" valueType="num">
                                      <p:cBhvr>
                                        <p:cTn id="62"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63"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1000"/>
                                        <p:tgtEl>
                                          <p:spTgt spid="20"/>
                                        </p:tgtEl>
                                      </p:cBhvr>
                                    </p:animEffect>
                                    <p:anim calcmode="lin" valueType="num">
                                      <p:cBhvr>
                                        <p:cTn id="69" dur="1000" fill="hold"/>
                                        <p:tgtEl>
                                          <p:spTgt spid="20"/>
                                        </p:tgtEl>
                                        <p:attrNameLst>
                                          <p:attrName>ppt_x</p:attrName>
                                        </p:attrNameLst>
                                      </p:cBhvr>
                                      <p:tavLst>
                                        <p:tav tm="0">
                                          <p:val>
                                            <p:strVal val="#ppt_x"/>
                                          </p:val>
                                        </p:tav>
                                        <p:tav tm="100000">
                                          <p:val>
                                            <p:strVal val="#ppt_x"/>
                                          </p:val>
                                        </p:tav>
                                      </p:tavLst>
                                    </p:anim>
                                    <p:anim calcmode="lin" valueType="num">
                                      <p:cBhvr>
                                        <p:cTn id="7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1000"/>
                                        <p:tgtEl>
                                          <p:spTgt spid="18"/>
                                        </p:tgtEl>
                                      </p:cBhvr>
                                    </p:animEffect>
                                    <p:anim calcmode="lin" valueType="num">
                                      <p:cBhvr>
                                        <p:cTn id="76" dur="1000" fill="hold"/>
                                        <p:tgtEl>
                                          <p:spTgt spid="18"/>
                                        </p:tgtEl>
                                        <p:attrNameLst>
                                          <p:attrName>ppt_x</p:attrName>
                                        </p:attrNameLst>
                                      </p:cBhvr>
                                      <p:tavLst>
                                        <p:tav tm="0">
                                          <p:val>
                                            <p:strVal val="#ppt_x"/>
                                          </p:val>
                                        </p:tav>
                                        <p:tav tm="100000">
                                          <p:val>
                                            <p:strVal val="#ppt_x"/>
                                          </p:val>
                                        </p:tav>
                                      </p:tavLst>
                                    </p:anim>
                                    <p:anim calcmode="lin" valueType="num">
                                      <p:cBhvr>
                                        <p:cTn id="7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21">
                                            <p:txEl>
                                              <p:pRg st="0" end="0"/>
                                            </p:txEl>
                                          </p:spTgt>
                                        </p:tgtEl>
                                        <p:attrNameLst>
                                          <p:attrName>style.visibility</p:attrName>
                                        </p:attrNameLst>
                                      </p:cBhvr>
                                      <p:to>
                                        <p:strVal val="visible"/>
                                      </p:to>
                                    </p:set>
                                    <p:animEffect transition="in" filter="fade">
                                      <p:cBhvr>
                                        <p:cTn id="82" dur="1000"/>
                                        <p:tgtEl>
                                          <p:spTgt spid="21">
                                            <p:txEl>
                                              <p:pRg st="0" end="0"/>
                                            </p:txEl>
                                          </p:spTgt>
                                        </p:tgtEl>
                                      </p:cBhvr>
                                    </p:animEffect>
                                    <p:anim calcmode="lin" valueType="num">
                                      <p:cBhvr>
                                        <p:cTn id="83"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84"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21">
                                            <p:txEl>
                                              <p:pRg st="1" end="1"/>
                                            </p:txEl>
                                          </p:spTgt>
                                        </p:tgtEl>
                                        <p:attrNameLst>
                                          <p:attrName>style.visibility</p:attrName>
                                        </p:attrNameLst>
                                      </p:cBhvr>
                                      <p:to>
                                        <p:strVal val="visible"/>
                                      </p:to>
                                    </p:set>
                                    <p:animEffect transition="in" filter="fade">
                                      <p:cBhvr>
                                        <p:cTn id="89" dur="1000"/>
                                        <p:tgtEl>
                                          <p:spTgt spid="21">
                                            <p:txEl>
                                              <p:pRg st="1" end="1"/>
                                            </p:txEl>
                                          </p:spTgt>
                                        </p:tgtEl>
                                      </p:cBhvr>
                                    </p:animEffect>
                                    <p:anim calcmode="lin" valueType="num">
                                      <p:cBhvr>
                                        <p:cTn id="90"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91"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1000"/>
                                        <p:tgtEl>
                                          <p:spTgt spid="19"/>
                                        </p:tgtEl>
                                      </p:cBhvr>
                                    </p:animEffect>
                                    <p:anim calcmode="lin" valueType="num">
                                      <p:cBhvr>
                                        <p:cTn id="97" dur="1000" fill="hold"/>
                                        <p:tgtEl>
                                          <p:spTgt spid="19"/>
                                        </p:tgtEl>
                                        <p:attrNameLst>
                                          <p:attrName>ppt_x</p:attrName>
                                        </p:attrNameLst>
                                      </p:cBhvr>
                                      <p:tavLst>
                                        <p:tav tm="0">
                                          <p:val>
                                            <p:strVal val="#ppt_x"/>
                                          </p:val>
                                        </p:tav>
                                        <p:tav tm="100000">
                                          <p:val>
                                            <p:strVal val="#ppt_x"/>
                                          </p:val>
                                        </p:tav>
                                      </p:tavLst>
                                    </p:anim>
                                    <p:anim calcmode="lin" valueType="num">
                                      <p:cBhvr>
                                        <p:cTn id="9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23">
                                            <p:txEl>
                                              <p:pRg st="0" end="0"/>
                                            </p:txEl>
                                          </p:spTgt>
                                        </p:tgtEl>
                                        <p:attrNameLst>
                                          <p:attrName>style.visibility</p:attrName>
                                        </p:attrNameLst>
                                      </p:cBhvr>
                                      <p:to>
                                        <p:strVal val="visible"/>
                                      </p:to>
                                    </p:set>
                                    <p:animEffect transition="in" filter="fade">
                                      <p:cBhvr>
                                        <p:cTn id="103" dur="1000"/>
                                        <p:tgtEl>
                                          <p:spTgt spid="23">
                                            <p:txEl>
                                              <p:pRg st="0" end="0"/>
                                            </p:txEl>
                                          </p:spTgt>
                                        </p:tgtEl>
                                      </p:cBhvr>
                                    </p:animEffect>
                                    <p:anim calcmode="lin" valueType="num">
                                      <p:cBhvr>
                                        <p:cTn id="104"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nodeType="clickEffect">
                                  <p:stCondLst>
                                    <p:cond delay="0"/>
                                  </p:stCondLst>
                                  <p:childTnLst>
                                    <p:set>
                                      <p:cBhvr>
                                        <p:cTn id="109" dur="1" fill="hold">
                                          <p:stCondLst>
                                            <p:cond delay="0"/>
                                          </p:stCondLst>
                                        </p:cTn>
                                        <p:tgtEl>
                                          <p:spTgt spid="22">
                                            <p:txEl>
                                              <p:pRg st="0" end="0"/>
                                            </p:txEl>
                                          </p:spTgt>
                                        </p:tgtEl>
                                        <p:attrNameLst>
                                          <p:attrName>style.visibility</p:attrName>
                                        </p:attrNameLst>
                                      </p:cBhvr>
                                      <p:to>
                                        <p:strVal val="visible"/>
                                      </p:to>
                                    </p:set>
                                    <p:animEffect transition="in" filter="fade">
                                      <p:cBhvr>
                                        <p:cTn id="110" dur="1000"/>
                                        <p:tgtEl>
                                          <p:spTgt spid="22">
                                            <p:txEl>
                                              <p:pRg st="0" end="0"/>
                                            </p:txEl>
                                          </p:spTgt>
                                        </p:tgtEl>
                                      </p:cBhvr>
                                    </p:animEffect>
                                    <p:anim calcmode="lin" valueType="num">
                                      <p:cBhvr>
                                        <p:cTn id="111"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12"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nodeType="clickEffect">
                                  <p:stCondLst>
                                    <p:cond delay="0"/>
                                  </p:stCondLst>
                                  <p:childTnLst>
                                    <p:set>
                                      <p:cBhvr>
                                        <p:cTn id="116" dur="1" fill="hold">
                                          <p:stCondLst>
                                            <p:cond delay="0"/>
                                          </p:stCondLst>
                                        </p:cTn>
                                        <p:tgtEl>
                                          <p:spTgt spid="22">
                                            <p:txEl>
                                              <p:pRg st="1" end="1"/>
                                            </p:txEl>
                                          </p:spTgt>
                                        </p:tgtEl>
                                        <p:attrNameLst>
                                          <p:attrName>style.visibility</p:attrName>
                                        </p:attrNameLst>
                                      </p:cBhvr>
                                      <p:to>
                                        <p:strVal val="visible"/>
                                      </p:to>
                                    </p:set>
                                    <p:animEffect transition="in" filter="fade">
                                      <p:cBhvr>
                                        <p:cTn id="117" dur="1000"/>
                                        <p:tgtEl>
                                          <p:spTgt spid="22">
                                            <p:txEl>
                                              <p:pRg st="1" end="1"/>
                                            </p:txEl>
                                          </p:spTgt>
                                        </p:tgtEl>
                                      </p:cBhvr>
                                    </p:animEffect>
                                    <p:anim calcmode="lin" valueType="num">
                                      <p:cBhvr>
                                        <p:cTn id="118"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19"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68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8FE9C8-FD29-4B54-BE45-2725B462F8FE}"/>
              </a:ext>
            </a:extLst>
          </p:cNvPr>
          <p:cNvSpPr/>
          <p:nvPr/>
        </p:nvSpPr>
        <p:spPr>
          <a:xfrm>
            <a:off x="1075114" y="821989"/>
            <a:ext cx="7488832" cy="360040"/>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Rectangle: Rounded Corners 4">
            <a:extLst>
              <a:ext uri="{FF2B5EF4-FFF2-40B4-BE49-F238E27FC236}">
                <a16:creationId xmlns:a16="http://schemas.microsoft.com/office/drawing/2014/main" id="{9E22B0F1-9622-4D54-AF2C-4A015281C0F1}"/>
              </a:ext>
            </a:extLst>
          </p:cNvPr>
          <p:cNvSpPr/>
          <p:nvPr/>
        </p:nvSpPr>
        <p:spPr>
          <a:xfrm>
            <a:off x="1255134" y="922292"/>
            <a:ext cx="7128792" cy="144016"/>
          </a:xfrm>
          <a:prstGeom prst="roundRect">
            <a:avLst/>
          </a:prstGeom>
          <a:solidFill>
            <a:schemeClr val="bg1">
              <a:lumMod val="7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77" name="Group 76">
            <a:extLst>
              <a:ext uri="{FF2B5EF4-FFF2-40B4-BE49-F238E27FC236}">
                <a16:creationId xmlns:a16="http://schemas.microsoft.com/office/drawing/2014/main" id="{FC8A0FA0-53A8-4A3F-9C6C-CD1468C7A183}"/>
              </a:ext>
            </a:extLst>
          </p:cNvPr>
          <p:cNvGrpSpPr/>
          <p:nvPr/>
        </p:nvGrpSpPr>
        <p:grpSpPr>
          <a:xfrm>
            <a:off x="1854985" y="840752"/>
            <a:ext cx="1872208" cy="2932841"/>
            <a:chOff x="1871700" y="845657"/>
            <a:chExt cx="1872208" cy="2932841"/>
          </a:xfrm>
        </p:grpSpPr>
        <p:sp>
          <p:nvSpPr>
            <p:cNvPr id="7" name="Oval 6">
              <a:extLst>
                <a:ext uri="{FF2B5EF4-FFF2-40B4-BE49-F238E27FC236}">
                  <a16:creationId xmlns:a16="http://schemas.microsoft.com/office/drawing/2014/main" id="{50086DED-51B8-4F5F-86B1-A4A162090DB1}"/>
                </a:ext>
              </a:extLst>
            </p:cNvPr>
            <p:cNvSpPr/>
            <p:nvPr/>
          </p:nvSpPr>
          <p:spPr>
            <a:xfrm>
              <a:off x="1871700" y="1936502"/>
              <a:ext cx="1872208" cy="1841996"/>
            </a:xfrm>
            <a:prstGeom prst="ellipse">
              <a:avLst/>
            </a:prstGeom>
            <a:ln>
              <a:noFill/>
            </a:ln>
            <a:effectLst>
              <a:outerShdw blurRad="76200" dist="12700" dir="8100000" sy="-23000" kx="8004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711200">
                <a:lnSpc>
                  <a:spcPct val="90000"/>
                </a:lnSpc>
                <a:spcBef>
                  <a:spcPct val="0"/>
                </a:spcBef>
              </a:pPr>
              <a:r>
                <a:rPr lang="tt-RU" dirty="0">
                  <a:ln/>
                  <a:latin typeface="Palatino Linotype" pitchFamily="18" charset="0"/>
                  <a:ea typeface="Times New Roman" pitchFamily="18" charset="0"/>
                  <a:cs typeface="Calibri" pitchFamily="34" charset="0"/>
                </a:rPr>
                <a:t>2010 </a:t>
              </a:r>
              <a:endParaRPr lang="en-US" dirty="0">
                <a:ln/>
                <a:latin typeface="Palatino Linotype" pitchFamily="18" charset="0"/>
                <a:ea typeface="Times New Roman" pitchFamily="18" charset="0"/>
                <a:cs typeface="Calibri" pitchFamily="34" charset="0"/>
              </a:endParaRPr>
            </a:p>
            <a:p>
              <a:pPr lvl="0" algn="ctr" defTabSz="711200">
                <a:lnSpc>
                  <a:spcPct val="90000"/>
                </a:lnSpc>
                <a:spcBef>
                  <a:spcPct val="0"/>
                </a:spcBef>
              </a:pPr>
              <a:r>
                <a:rPr lang="tt-RU" dirty="0">
                  <a:ln/>
                  <a:latin typeface="Palatino Linotype" pitchFamily="18" charset="0"/>
                  <a:ea typeface="Times New Roman" pitchFamily="18" charset="0"/>
                  <a:cs typeface="Calibri" pitchFamily="34" charset="0"/>
                </a:rPr>
                <a:t>БМТ</a:t>
              </a:r>
              <a:r>
                <a:rPr lang="en-US" dirty="0">
                  <a:ln/>
                  <a:latin typeface="Palatino Linotype" pitchFamily="18" charset="0"/>
                  <a:ea typeface="Times New Roman" pitchFamily="18" charset="0"/>
                  <a:cs typeface="Calibri" pitchFamily="34" charset="0"/>
                </a:rPr>
                <a:t> </a:t>
              </a:r>
              <a:r>
                <a:rPr lang="tg-Cyrl-TJ" dirty="0">
                  <a:ln/>
                  <a:latin typeface="Palatino Linotype" pitchFamily="18" charset="0"/>
                  <a:ea typeface="Times New Roman" pitchFamily="18" charset="0"/>
                  <a:cs typeface="Calibri" pitchFamily="34" charset="0"/>
                </a:rPr>
                <a:t>-</a:t>
              </a:r>
              <a:r>
                <a:rPr lang="tt-RU" dirty="0">
                  <a:ln/>
                  <a:latin typeface="Palatino Linotype" pitchFamily="18" charset="0"/>
                  <a:ea typeface="Times New Roman" pitchFamily="18" charset="0"/>
                  <a:cs typeface="Calibri" pitchFamily="34" charset="0"/>
                </a:rPr>
                <a:t>IF</a:t>
              </a:r>
              <a:r>
                <a:rPr lang="en-US" dirty="0">
                  <a:ln/>
                  <a:latin typeface="Palatino Linotype" pitchFamily="18" charset="0"/>
                  <a:ea typeface="Times New Roman" pitchFamily="18" charset="0"/>
                  <a:cs typeface="Calibri" pitchFamily="34" charset="0"/>
                </a:rPr>
                <a:t>S</a:t>
              </a:r>
              <a:r>
                <a:rPr lang="tt-RU" dirty="0">
                  <a:ln/>
                  <a:latin typeface="Palatino Linotype" pitchFamily="18" charset="0"/>
                  <a:ea typeface="Times New Roman" pitchFamily="18" charset="0"/>
                  <a:cs typeface="Calibri" pitchFamily="34" charset="0"/>
                </a:rPr>
                <a:t>B</a:t>
              </a:r>
              <a:endParaRPr lang="ru-RU" dirty="0">
                <a:ln/>
                <a:latin typeface="Palatino Linotype" pitchFamily="18" charset="0"/>
                <a:ea typeface="Times New Roman" pitchFamily="18" charset="0"/>
                <a:cs typeface="Calibri" pitchFamily="34" charset="0"/>
              </a:endParaRPr>
            </a:p>
          </p:txBody>
        </p:sp>
        <p:cxnSp>
          <p:nvCxnSpPr>
            <p:cNvPr id="18" name="Straight Connector 17">
              <a:extLst>
                <a:ext uri="{FF2B5EF4-FFF2-40B4-BE49-F238E27FC236}">
                  <a16:creationId xmlns:a16="http://schemas.microsoft.com/office/drawing/2014/main" id="{BAEA1399-B5FD-49A8-8241-AC49AAA224B7}"/>
                </a:ext>
              </a:extLst>
            </p:cNvPr>
            <p:cNvCxnSpPr>
              <a:cxnSpLocks/>
              <a:endCxn id="49" idx="0"/>
            </p:cNvCxnSpPr>
            <p:nvPr/>
          </p:nvCxnSpPr>
          <p:spPr>
            <a:xfrm flipH="1">
              <a:off x="2807804" y="1066307"/>
              <a:ext cx="1370" cy="82668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9" name="Flowchart: Connector 48">
              <a:extLst>
                <a:ext uri="{FF2B5EF4-FFF2-40B4-BE49-F238E27FC236}">
                  <a16:creationId xmlns:a16="http://schemas.microsoft.com/office/drawing/2014/main" id="{CE1026FA-65B5-4170-A73F-853A0574FF3A}"/>
                </a:ext>
              </a:extLst>
            </p:cNvPr>
            <p:cNvSpPr/>
            <p:nvPr/>
          </p:nvSpPr>
          <p:spPr>
            <a:xfrm>
              <a:off x="2729507" y="1892987"/>
              <a:ext cx="156594" cy="15194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6" name="Flowchart: Connector 55">
              <a:extLst>
                <a:ext uri="{FF2B5EF4-FFF2-40B4-BE49-F238E27FC236}">
                  <a16:creationId xmlns:a16="http://schemas.microsoft.com/office/drawing/2014/main" id="{5DB70F05-867D-4C96-BE21-95DEF71DDF6D}"/>
                </a:ext>
              </a:extLst>
            </p:cNvPr>
            <p:cNvSpPr/>
            <p:nvPr/>
          </p:nvSpPr>
          <p:spPr>
            <a:xfrm>
              <a:off x="2702009" y="845657"/>
              <a:ext cx="239946" cy="220650"/>
            </a:xfrm>
            <a:prstGeom prst="flowChartConnector">
              <a:avLst/>
            </a:prstGeom>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711200">
                <a:lnSpc>
                  <a:spcPct val="90000"/>
                </a:lnSpc>
                <a:spcBef>
                  <a:spcPct val="0"/>
                </a:spcBef>
              </a:pPr>
              <a:endParaRPr lang="ru-RU" dirty="0">
                <a:ln/>
                <a:solidFill>
                  <a:schemeClr val="dk1"/>
                </a:solidFill>
                <a:latin typeface="Palatino Linotype" pitchFamily="18" charset="0"/>
                <a:cs typeface="Calibri" pitchFamily="34" charset="0"/>
              </a:endParaRPr>
            </a:p>
          </p:txBody>
        </p:sp>
      </p:grpSp>
      <p:grpSp>
        <p:nvGrpSpPr>
          <p:cNvPr id="79" name="Group 78">
            <a:extLst>
              <a:ext uri="{FF2B5EF4-FFF2-40B4-BE49-F238E27FC236}">
                <a16:creationId xmlns:a16="http://schemas.microsoft.com/office/drawing/2014/main" id="{98EAE0F7-7568-4DD2-AFB8-E779F41E0314}"/>
              </a:ext>
            </a:extLst>
          </p:cNvPr>
          <p:cNvGrpSpPr/>
          <p:nvPr/>
        </p:nvGrpSpPr>
        <p:grpSpPr>
          <a:xfrm>
            <a:off x="4463990" y="874678"/>
            <a:ext cx="1872208" cy="2544632"/>
            <a:chOff x="4463990" y="874678"/>
            <a:chExt cx="1872208" cy="2544632"/>
          </a:xfrm>
        </p:grpSpPr>
        <p:sp>
          <p:nvSpPr>
            <p:cNvPr id="10" name="Oval 9">
              <a:extLst>
                <a:ext uri="{FF2B5EF4-FFF2-40B4-BE49-F238E27FC236}">
                  <a16:creationId xmlns:a16="http://schemas.microsoft.com/office/drawing/2014/main" id="{CAD41220-6C0C-4903-B614-8FAB1A6320F0}"/>
                </a:ext>
              </a:extLst>
            </p:cNvPr>
            <p:cNvSpPr/>
            <p:nvPr/>
          </p:nvSpPr>
          <p:spPr>
            <a:xfrm>
              <a:off x="4463990" y="1577314"/>
              <a:ext cx="1872208" cy="1841996"/>
            </a:xfrm>
            <a:prstGeom prst="ellipse">
              <a:avLst/>
            </a:prstGeom>
            <a:ln>
              <a:noFill/>
            </a:ln>
            <a:effectLst>
              <a:outerShdw blurRad="76200" dist="12700" dir="8100000" sy="-23000" kx="8004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711200">
                <a:lnSpc>
                  <a:spcPct val="90000"/>
                </a:lnSpc>
                <a:spcBef>
                  <a:spcPct val="0"/>
                </a:spcBef>
              </a:pPr>
              <a:r>
                <a:rPr lang="ru-RU" sz="1400" dirty="0">
                  <a:ln/>
                  <a:latin typeface="Palatino Linotype" pitchFamily="18" charset="0"/>
                  <a:cs typeface="Calibri" pitchFamily="34" charset="0"/>
                </a:rPr>
                <a:t>2014  </a:t>
              </a:r>
              <a:endParaRPr lang="en-US" sz="1400" dirty="0">
                <a:ln/>
                <a:latin typeface="Palatino Linotype" pitchFamily="18" charset="0"/>
                <a:cs typeface="Calibri" pitchFamily="34" charset="0"/>
              </a:endParaRPr>
            </a:p>
            <a:p>
              <a:pPr lvl="0" algn="ctr" defTabSz="711200">
                <a:lnSpc>
                  <a:spcPct val="90000"/>
                </a:lnSpc>
                <a:spcBef>
                  <a:spcPct val="0"/>
                </a:spcBef>
              </a:pPr>
              <a:r>
                <a:rPr lang="ru-RU" sz="1400" dirty="0">
                  <a:ln/>
                  <a:latin typeface="Palatino Linotype" pitchFamily="18" charset="0"/>
                  <a:cs typeface="Calibri" pitchFamily="34" charset="0"/>
                </a:rPr>
                <a:t>ҚҶТ </a:t>
              </a:r>
              <a:r>
                <a:rPr lang="tt-RU" sz="1400" dirty="0">
                  <a:ln/>
                  <a:latin typeface="Palatino Linotype" pitchFamily="18" charset="0"/>
                  <a:cs typeface="Calibri" pitchFamily="34" charset="0"/>
                </a:rPr>
                <a:t>“</a:t>
              </a:r>
              <a:r>
                <a:rPr lang="ru-RU" sz="1400" dirty="0">
                  <a:ln/>
                  <a:latin typeface="Palatino Linotype" pitchFamily="18" charset="0"/>
                  <a:cs typeface="Calibri" pitchFamily="34" charset="0"/>
                </a:rPr>
                <a:t>Д</a:t>
              </a:r>
              <a:r>
                <a:rPr lang="tg-Cyrl-TJ" sz="1400" dirty="0">
                  <a:ln/>
                  <a:latin typeface="Palatino Linotype" pitchFamily="18" charset="0"/>
                  <a:cs typeface="Calibri" pitchFamily="34" charset="0"/>
                </a:rPr>
                <a:t>ар бораи </a:t>
              </a:r>
              <a:r>
                <a:rPr lang="ru-RU" sz="1400" dirty="0">
                  <a:ln/>
                  <a:latin typeface="Palatino Linotype" pitchFamily="18" charset="0"/>
                  <a:cs typeface="Calibri" pitchFamily="34" charset="0"/>
                </a:rPr>
                <a:t> фаъолияти бонкии исломӣ</a:t>
              </a:r>
              <a:r>
                <a:rPr lang="tt-RU" sz="1400" dirty="0">
                  <a:ln/>
                  <a:latin typeface="Palatino Linotype" pitchFamily="18" charset="0"/>
                  <a:cs typeface="Calibri" pitchFamily="34" charset="0"/>
                </a:rPr>
                <a:t>”</a:t>
              </a:r>
              <a:endParaRPr lang="ru-RU" sz="1400" dirty="0">
                <a:ln/>
                <a:latin typeface="Palatino Linotype" pitchFamily="18" charset="0"/>
                <a:cs typeface="Calibri" pitchFamily="34" charset="0"/>
              </a:endParaRPr>
            </a:p>
          </p:txBody>
        </p:sp>
        <p:cxnSp>
          <p:nvCxnSpPr>
            <p:cNvPr id="39" name="Straight Connector 38">
              <a:extLst>
                <a:ext uri="{FF2B5EF4-FFF2-40B4-BE49-F238E27FC236}">
                  <a16:creationId xmlns:a16="http://schemas.microsoft.com/office/drawing/2014/main" id="{346C7D69-47FF-4930-B476-A8E5613DF185}"/>
                </a:ext>
              </a:extLst>
            </p:cNvPr>
            <p:cNvCxnSpPr>
              <a:cxnSpLocks/>
              <a:endCxn id="51" idx="0"/>
            </p:cNvCxnSpPr>
            <p:nvPr/>
          </p:nvCxnSpPr>
          <p:spPr>
            <a:xfrm>
              <a:off x="5396091" y="926256"/>
              <a:ext cx="0" cy="57508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1" name="Flowchart: Connector 50">
              <a:extLst>
                <a:ext uri="{FF2B5EF4-FFF2-40B4-BE49-F238E27FC236}">
                  <a16:creationId xmlns:a16="http://schemas.microsoft.com/office/drawing/2014/main" id="{BAE6FD77-C765-4F73-9D9A-14CC5B4E961E}"/>
                </a:ext>
              </a:extLst>
            </p:cNvPr>
            <p:cNvSpPr/>
            <p:nvPr/>
          </p:nvSpPr>
          <p:spPr>
            <a:xfrm>
              <a:off x="5317794" y="1501341"/>
              <a:ext cx="156594" cy="15194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8" name="Flowchart: Connector 57">
              <a:extLst>
                <a:ext uri="{FF2B5EF4-FFF2-40B4-BE49-F238E27FC236}">
                  <a16:creationId xmlns:a16="http://schemas.microsoft.com/office/drawing/2014/main" id="{4557EBBC-55F3-4F3C-9CF6-65A0E28BAFBF}"/>
                </a:ext>
              </a:extLst>
            </p:cNvPr>
            <p:cNvSpPr/>
            <p:nvPr/>
          </p:nvSpPr>
          <p:spPr>
            <a:xfrm>
              <a:off x="5279958" y="874678"/>
              <a:ext cx="239946" cy="220650"/>
            </a:xfrm>
            <a:prstGeom prst="flowChartConnector">
              <a:avLst/>
            </a:prstGeom>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711200">
                <a:lnSpc>
                  <a:spcPct val="90000"/>
                </a:lnSpc>
                <a:spcBef>
                  <a:spcPct val="0"/>
                </a:spcBef>
              </a:pPr>
              <a:endParaRPr lang="ru-RU">
                <a:ln/>
                <a:solidFill>
                  <a:schemeClr val="dk1"/>
                </a:solidFill>
                <a:latin typeface="Palatino Linotype" pitchFamily="18" charset="0"/>
                <a:cs typeface="Calibri" pitchFamily="34" charset="0"/>
              </a:endParaRPr>
            </a:p>
          </p:txBody>
        </p:sp>
      </p:grpSp>
      <p:grpSp>
        <p:nvGrpSpPr>
          <p:cNvPr id="81" name="Group 80">
            <a:extLst>
              <a:ext uri="{FF2B5EF4-FFF2-40B4-BE49-F238E27FC236}">
                <a16:creationId xmlns:a16="http://schemas.microsoft.com/office/drawing/2014/main" id="{C53A8D60-0FE5-4F41-8290-10E1F3D5E2A7}"/>
              </a:ext>
            </a:extLst>
          </p:cNvPr>
          <p:cNvGrpSpPr/>
          <p:nvPr/>
        </p:nvGrpSpPr>
        <p:grpSpPr>
          <a:xfrm>
            <a:off x="7053989" y="867654"/>
            <a:ext cx="1872208" cy="2551656"/>
            <a:chOff x="7053989" y="867654"/>
            <a:chExt cx="1872208" cy="2551656"/>
          </a:xfrm>
        </p:grpSpPr>
        <p:sp>
          <p:nvSpPr>
            <p:cNvPr id="11" name="Oval 10">
              <a:extLst>
                <a:ext uri="{FF2B5EF4-FFF2-40B4-BE49-F238E27FC236}">
                  <a16:creationId xmlns:a16="http://schemas.microsoft.com/office/drawing/2014/main" id="{7CAC0EA4-CDC5-4E32-8CDB-1FE02F954218}"/>
                </a:ext>
              </a:extLst>
            </p:cNvPr>
            <p:cNvSpPr/>
            <p:nvPr/>
          </p:nvSpPr>
          <p:spPr>
            <a:xfrm>
              <a:off x="7053989" y="1577314"/>
              <a:ext cx="1872208" cy="1841996"/>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152400" dist="317500" dir="5400000" sx="90000" sy="-19000" rotWithShape="0">
                <a:prstClr val="black">
                  <a:alpha val="15000"/>
                </a:prstClr>
              </a:outerShdw>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711200">
                <a:lnSpc>
                  <a:spcPct val="90000"/>
                </a:lnSpc>
                <a:spcBef>
                  <a:spcPct val="0"/>
                </a:spcBef>
              </a:pPr>
              <a:r>
                <a:rPr lang="tg-Cyrl-TJ" sz="1350" dirty="0">
                  <a:ln/>
                  <a:solidFill>
                    <a:schemeClr val="dk1"/>
                  </a:solidFill>
                  <a:latin typeface="Palatino Linotype" pitchFamily="18" charset="0"/>
                  <a:cs typeface="Calibri" pitchFamily="34" charset="0"/>
                </a:rPr>
                <a:t>2019 </a:t>
              </a:r>
            </a:p>
            <a:p>
              <a:pPr lvl="0" algn="ctr" defTabSz="711200">
                <a:lnSpc>
                  <a:spcPct val="90000"/>
                </a:lnSpc>
                <a:spcBef>
                  <a:spcPct val="0"/>
                </a:spcBef>
              </a:pPr>
              <a:r>
                <a:rPr lang="tg-Cyrl-TJ" sz="1350" dirty="0">
                  <a:ln/>
                  <a:solidFill>
                    <a:schemeClr val="dk1"/>
                  </a:solidFill>
                  <a:latin typeface="Palatino Linotype" pitchFamily="18" charset="0"/>
                  <a:cs typeface="Calibri" pitchFamily="34" charset="0"/>
                </a:rPr>
                <a:t>ҶСК “Тавҳидбонк” </a:t>
              </a:r>
              <a:endParaRPr lang="en-US" sz="1350" dirty="0">
                <a:ln/>
                <a:solidFill>
                  <a:schemeClr val="dk1"/>
                </a:solidFill>
                <a:latin typeface="Palatino Linotype" pitchFamily="18" charset="0"/>
                <a:cs typeface="Calibri" pitchFamily="34" charset="0"/>
              </a:endParaRPr>
            </a:p>
          </p:txBody>
        </p:sp>
        <p:cxnSp>
          <p:nvCxnSpPr>
            <p:cNvPr id="42" name="Straight Connector 41">
              <a:extLst>
                <a:ext uri="{FF2B5EF4-FFF2-40B4-BE49-F238E27FC236}">
                  <a16:creationId xmlns:a16="http://schemas.microsoft.com/office/drawing/2014/main" id="{E982D702-C9ED-4AA9-B96C-A080119AA607}"/>
                </a:ext>
              </a:extLst>
            </p:cNvPr>
            <p:cNvCxnSpPr>
              <a:cxnSpLocks/>
              <a:stCxn id="60" idx="4"/>
              <a:endCxn id="53" idx="0"/>
            </p:cNvCxnSpPr>
            <p:nvPr/>
          </p:nvCxnSpPr>
          <p:spPr>
            <a:xfrm>
              <a:off x="7982598" y="1088304"/>
              <a:ext cx="412" cy="406467"/>
            </a:xfrm>
            <a:prstGeom prst="line">
              <a:avLst/>
            </a:prstGeom>
          </p:spPr>
          <p:style>
            <a:lnRef idx="1">
              <a:schemeClr val="accent1"/>
            </a:lnRef>
            <a:fillRef idx="0">
              <a:schemeClr val="accent1"/>
            </a:fillRef>
            <a:effectRef idx="0">
              <a:schemeClr val="accent1"/>
            </a:effectRef>
            <a:fontRef idx="minor">
              <a:schemeClr val="tx1"/>
            </a:fontRef>
          </p:style>
        </p:cxnSp>
        <p:sp>
          <p:nvSpPr>
            <p:cNvPr id="53" name="Flowchart: Connector 52">
              <a:extLst>
                <a:ext uri="{FF2B5EF4-FFF2-40B4-BE49-F238E27FC236}">
                  <a16:creationId xmlns:a16="http://schemas.microsoft.com/office/drawing/2014/main" id="{2D209914-3715-4CD9-8578-8D2CB6393DEC}"/>
                </a:ext>
              </a:extLst>
            </p:cNvPr>
            <p:cNvSpPr/>
            <p:nvPr/>
          </p:nvSpPr>
          <p:spPr>
            <a:xfrm>
              <a:off x="7904713" y="1494771"/>
              <a:ext cx="156594" cy="15194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0" name="Flowchart: Connector 59">
              <a:extLst>
                <a:ext uri="{FF2B5EF4-FFF2-40B4-BE49-F238E27FC236}">
                  <a16:creationId xmlns:a16="http://schemas.microsoft.com/office/drawing/2014/main" id="{8FE667DF-BC7A-4AC8-8840-A299958D9F6E}"/>
                </a:ext>
              </a:extLst>
            </p:cNvPr>
            <p:cNvSpPr/>
            <p:nvPr/>
          </p:nvSpPr>
          <p:spPr>
            <a:xfrm>
              <a:off x="7862625" y="867654"/>
              <a:ext cx="239946" cy="220650"/>
            </a:xfrm>
            <a:prstGeom prst="flowChartConnec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711200">
                <a:lnSpc>
                  <a:spcPct val="90000"/>
                </a:lnSpc>
                <a:spcBef>
                  <a:spcPct val="0"/>
                </a:spcBef>
              </a:pPr>
              <a:endParaRPr lang="ru-RU">
                <a:ln/>
                <a:latin typeface="Palatino Linotype" pitchFamily="18" charset="0"/>
                <a:cs typeface="Calibri" pitchFamily="34" charset="0"/>
              </a:endParaRPr>
            </a:p>
          </p:txBody>
        </p:sp>
      </p:grpSp>
      <p:sp>
        <p:nvSpPr>
          <p:cNvPr id="105" name="Rectangle 104">
            <a:extLst>
              <a:ext uri="{FF2B5EF4-FFF2-40B4-BE49-F238E27FC236}">
                <a16:creationId xmlns:a16="http://schemas.microsoft.com/office/drawing/2014/main" id="{92E36DD5-3CA0-4B83-8849-A7F261997C4C}"/>
              </a:ext>
            </a:extLst>
          </p:cNvPr>
          <p:cNvSpPr/>
          <p:nvPr/>
        </p:nvSpPr>
        <p:spPr>
          <a:xfrm>
            <a:off x="251520" y="95935"/>
            <a:ext cx="8568952" cy="430887"/>
          </a:xfrm>
          <a:prstGeom prst="rect">
            <a:avLst/>
          </a:prstGeom>
        </p:spPr>
        <p:txBody>
          <a:bodyPr wrap="square">
            <a:spAutoFit/>
          </a:bodyPr>
          <a:lstStyle/>
          <a:p>
            <a:pPr algn="ctr">
              <a:spcBef>
                <a:spcPct val="0"/>
              </a:spcBef>
              <a:defRPr/>
            </a:pPr>
            <a:r>
              <a:rPr lang="tg-Cyrl-TJ" sz="2200" b="1" dirty="0">
                <a:latin typeface="Palatino Linotype" pitchFamily="18" charset="0"/>
              </a:rPr>
              <a:t>ТАТБИҚИ БОНКДОРИИ ИСЛОМӢ ДАР ТОҶИКИСТОН</a:t>
            </a:r>
            <a:endParaRPr lang="ru-RU" sz="2200" b="1" dirty="0">
              <a:latin typeface="Palatino Linotype" pitchFamily="18" charset="0"/>
            </a:endParaRPr>
          </a:p>
        </p:txBody>
      </p:sp>
      <p:grpSp>
        <p:nvGrpSpPr>
          <p:cNvPr id="80" name="Group 79">
            <a:extLst>
              <a:ext uri="{FF2B5EF4-FFF2-40B4-BE49-F238E27FC236}">
                <a16:creationId xmlns:a16="http://schemas.microsoft.com/office/drawing/2014/main" id="{8F678AB5-D684-4D13-96CB-D1F7C5276AD4}"/>
              </a:ext>
            </a:extLst>
          </p:cNvPr>
          <p:cNvGrpSpPr/>
          <p:nvPr/>
        </p:nvGrpSpPr>
        <p:grpSpPr>
          <a:xfrm>
            <a:off x="5875357" y="858316"/>
            <a:ext cx="1872208" cy="4519464"/>
            <a:chOff x="5796136" y="981372"/>
            <a:chExt cx="1872208" cy="4519464"/>
          </a:xfrm>
        </p:grpSpPr>
        <p:sp>
          <p:nvSpPr>
            <p:cNvPr id="9" name="Oval 8">
              <a:extLst>
                <a:ext uri="{FF2B5EF4-FFF2-40B4-BE49-F238E27FC236}">
                  <a16:creationId xmlns:a16="http://schemas.microsoft.com/office/drawing/2014/main" id="{491DD6CC-772E-412E-918B-F909F506EFC1}"/>
                </a:ext>
              </a:extLst>
            </p:cNvPr>
            <p:cNvSpPr/>
            <p:nvPr/>
          </p:nvSpPr>
          <p:spPr>
            <a:xfrm>
              <a:off x="5796136" y="3658840"/>
              <a:ext cx="1872208" cy="1841996"/>
            </a:xfrm>
            <a:prstGeom prst="ellipse">
              <a:avLst/>
            </a:prstGeom>
            <a:solidFill>
              <a:srgbClr val="00B0F0"/>
            </a:solidFill>
            <a:ln>
              <a:noFill/>
            </a:ln>
            <a:effectLst>
              <a:outerShdw blurRad="76200" dist="12700" dir="2700000" sy="-23000" kx="-800400" algn="bl"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711200">
                <a:lnSpc>
                  <a:spcPct val="90000"/>
                </a:lnSpc>
                <a:spcBef>
                  <a:spcPct val="0"/>
                </a:spcBef>
              </a:pPr>
              <a:r>
                <a:rPr lang="tg-Cyrl-TJ" dirty="0">
                  <a:ln/>
                  <a:latin typeface="Palatino Linotype" pitchFamily="18" charset="0"/>
                  <a:ea typeface="Times New Roman" pitchFamily="18" charset="0"/>
                  <a:cs typeface="Calibri" pitchFamily="34" charset="0"/>
                </a:rPr>
                <a:t>2016 </a:t>
              </a:r>
              <a:endParaRPr lang="en-US" dirty="0">
                <a:ln/>
                <a:latin typeface="Palatino Linotype" pitchFamily="18" charset="0"/>
                <a:ea typeface="Times New Roman" pitchFamily="18" charset="0"/>
                <a:cs typeface="Calibri" pitchFamily="34" charset="0"/>
              </a:endParaRPr>
            </a:p>
            <a:p>
              <a:pPr lvl="0" algn="ctr" defTabSz="711200">
                <a:lnSpc>
                  <a:spcPct val="90000"/>
                </a:lnSpc>
                <a:spcBef>
                  <a:spcPct val="0"/>
                </a:spcBef>
              </a:pPr>
              <a:r>
                <a:rPr lang="tg-Cyrl-TJ" dirty="0">
                  <a:ln/>
                  <a:latin typeface="Palatino Linotype" pitchFamily="18" charset="0"/>
                  <a:ea typeface="Times New Roman" pitchFamily="18" charset="0"/>
                  <a:cs typeface="Calibri" pitchFamily="34" charset="0"/>
                </a:rPr>
                <a:t>“ISRA Consultancy Sdn”</a:t>
              </a:r>
              <a:endParaRPr lang="ru-RU" dirty="0">
                <a:ln/>
                <a:latin typeface="Palatino Linotype" pitchFamily="18" charset="0"/>
                <a:ea typeface="Times New Roman" pitchFamily="18" charset="0"/>
                <a:cs typeface="Calibri" pitchFamily="34" charset="0"/>
              </a:endParaRPr>
            </a:p>
          </p:txBody>
        </p:sp>
        <p:cxnSp>
          <p:nvCxnSpPr>
            <p:cNvPr id="41" name="Straight Connector 40">
              <a:extLst>
                <a:ext uri="{FF2B5EF4-FFF2-40B4-BE49-F238E27FC236}">
                  <a16:creationId xmlns:a16="http://schemas.microsoft.com/office/drawing/2014/main" id="{57AF65B5-7BB5-4E7A-B6E1-F7A4A33D03B6}"/>
                </a:ext>
              </a:extLst>
            </p:cNvPr>
            <p:cNvCxnSpPr>
              <a:cxnSpLocks/>
              <a:endCxn id="9" idx="0"/>
            </p:cNvCxnSpPr>
            <p:nvPr/>
          </p:nvCxnSpPr>
          <p:spPr>
            <a:xfrm>
              <a:off x="6732240" y="1147705"/>
              <a:ext cx="0" cy="2511135"/>
            </a:xfrm>
            <a:prstGeom prst="line">
              <a:avLst/>
            </a:prstGeom>
            <a:ln>
              <a:solidFill>
                <a:srgbClr val="89DAFF"/>
              </a:solidFill>
            </a:ln>
          </p:spPr>
          <p:style>
            <a:lnRef idx="1">
              <a:schemeClr val="accent5"/>
            </a:lnRef>
            <a:fillRef idx="0">
              <a:schemeClr val="accent5"/>
            </a:fillRef>
            <a:effectRef idx="0">
              <a:schemeClr val="accent5"/>
            </a:effectRef>
            <a:fontRef idx="minor">
              <a:schemeClr val="tx1"/>
            </a:fontRef>
          </p:style>
        </p:cxnSp>
        <p:sp>
          <p:nvSpPr>
            <p:cNvPr id="52" name="Flowchart: Connector 51">
              <a:extLst>
                <a:ext uri="{FF2B5EF4-FFF2-40B4-BE49-F238E27FC236}">
                  <a16:creationId xmlns:a16="http://schemas.microsoft.com/office/drawing/2014/main" id="{98848994-264A-42D5-993F-951053DBD3DA}"/>
                </a:ext>
              </a:extLst>
            </p:cNvPr>
            <p:cNvSpPr/>
            <p:nvPr/>
          </p:nvSpPr>
          <p:spPr>
            <a:xfrm>
              <a:off x="6653943" y="3609251"/>
              <a:ext cx="156594" cy="15194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9" name="Flowchart: Connector 58">
              <a:extLst>
                <a:ext uri="{FF2B5EF4-FFF2-40B4-BE49-F238E27FC236}">
                  <a16:creationId xmlns:a16="http://schemas.microsoft.com/office/drawing/2014/main" id="{CF0B906D-3916-45CC-B747-696F8131B762}"/>
                </a:ext>
              </a:extLst>
            </p:cNvPr>
            <p:cNvSpPr/>
            <p:nvPr/>
          </p:nvSpPr>
          <p:spPr>
            <a:xfrm>
              <a:off x="6622467" y="981372"/>
              <a:ext cx="239946" cy="220650"/>
            </a:xfrm>
            <a:prstGeom prst="flowChartConnector">
              <a:avLst/>
            </a:prstGeom>
            <a:solidFill>
              <a:srgbClr val="00B0F0"/>
            </a:solidFill>
            <a:ln>
              <a:noFill/>
            </a:ln>
            <a:effectLst>
              <a:outerShdw blurRad="76200" dist="12700" dir="2700000" sy="-23000" kx="-800400" algn="bl" rotWithShape="0">
                <a:prstClr val="black">
                  <a:alpha val="20000"/>
                </a:prstClr>
              </a:outerShdw>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711200">
                <a:lnSpc>
                  <a:spcPct val="90000"/>
                </a:lnSpc>
                <a:spcBef>
                  <a:spcPct val="0"/>
                </a:spcBef>
              </a:pPr>
              <a:endParaRPr lang="ru-RU">
                <a:ln/>
                <a:latin typeface="Palatino Linotype" pitchFamily="18" charset="0"/>
                <a:cs typeface="Calibri" pitchFamily="34" charset="0"/>
              </a:endParaRPr>
            </a:p>
          </p:txBody>
        </p:sp>
      </p:grpSp>
      <p:grpSp>
        <p:nvGrpSpPr>
          <p:cNvPr id="78" name="Group 77">
            <a:extLst>
              <a:ext uri="{FF2B5EF4-FFF2-40B4-BE49-F238E27FC236}">
                <a16:creationId xmlns:a16="http://schemas.microsoft.com/office/drawing/2014/main" id="{6EE82760-BE01-4C62-9C92-07AA62FAC712}"/>
              </a:ext>
            </a:extLst>
          </p:cNvPr>
          <p:cNvGrpSpPr/>
          <p:nvPr/>
        </p:nvGrpSpPr>
        <p:grpSpPr>
          <a:xfrm>
            <a:off x="3288439" y="858316"/>
            <a:ext cx="1872208" cy="4519464"/>
            <a:chOff x="3262784" y="777444"/>
            <a:chExt cx="1872208" cy="4519464"/>
          </a:xfrm>
        </p:grpSpPr>
        <p:sp>
          <p:nvSpPr>
            <p:cNvPr id="8" name="Oval 7">
              <a:extLst>
                <a:ext uri="{FF2B5EF4-FFF2-40B4-BE49-F238E27FC236}">
                  <a16:creationId xmlns:a16="http://schemas.microsoft.com/office/drawing/2014/main" id="{8278A30C-EF81-4903-9BA8-81B51037CA18}"/>
                </a:ext>
              </a:extLst>
            </p:cNvPr>
            <p:cNvSpPr/>
            <p:nvPr/>
          </p:nvSpPr>
          <p:spPr>
            <a:xfrm>
              <a:off x="3262784" y="3454912"/>
              <a:ext cx="1872208" cy="1841996"/>
            </a:xfrm>
            <a:prstGeom prst="ellipse">
              <a:avLst/>
            </a:prstGeom>
            <a:effectLst>
              <a:outerShdw blurRad="76200" dist="12700" dir="8100000" sy="-23000" kx="800400" algn="br"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711200">
                <a:lnSpc>
                  <a:spcPct val="90000"/>
                </a:lnSpc>
                <a:spcBef>
                  <a:spcPct val="0"/>
                </a:spcBef>
              </a:pPr>
              <a:r>
                <a:rPr lang="tt-RU" sz="2000" dirty="0">
                  <a:ln/>
                  <a:latin typeface="Palatino Linotype" pitchFamily="18" charset="0"/>
                  <a:cs typeface="Calibri" pitchFamily="34" charset="0"/>
                </a:rPr>
                <a:t>2012 </a:t>
              </a:r>
              <a:endParaRPr lang="en-US" sz="2000" dirty="0">
                <a:ln/>
                <a:latin typeface="Palatino Linotype" pitchFamily="18" charset="0"/>
                <a:cs typeface="Calibri" pitchFamily="34" charset="0"/>
              </a:endParaRPr>
            </a:p>
            <a:p>
              <a:pPr algn="ctr" defTabSz="711200">
                <a:lnSpc>
                  <a:spcPct val="90000"/>
                </a:lnSpc>
                <a:spcBef>
                  <a:spcPct val="0"/>
                </a:spcBef>
              </a:pPr>
              <a:r>
                <a:rPr lang="tt-RU" sz="2000" dirty="0">
                  <a:ln/>
                  <a:latin typeface="Palatino Linotype" pitchFamily="18" charset="0"/>
                  <a:cs typeface="Calibri" pitchFamily="34" charset="0"/>
                </a:rPr>
                <a:t>“</a:t>
              </a:r>
              <a:r>
                <a:rPr lang="en-US" sz="2000" dirty="0">
                  <a:ln/>
                  <a:latin typeface="Palatino Linotype" pitchFamily="18" charset="0"/>
                  <a:cs typeface="Calibri" pitchFamily="34" charset="0"/>
                </a:rPr>
                <a:t>Zaid Ibrahim &amp;Co</a:t>
              </a:r>
              <a:r>
                <a:rPr lang="tt-RU" sz="2000" dirty="0">
                  <a:ln/>
                  <a:latin typeface="Palatino Linotype" pitchFamily="18" charset="0"/>
                  <a:cs typeface="Calibri" pitchFamily="34" charset="0"/>
                </a:rPr>
                <a:t>” </a:t>
              </a:r>
              <a:endParaRPr lang="ru-RU" sz="2000" dirty="0">
                <a:ln/>
                <a:latin typeface="Palatino Linotype" pitchFamily="18" charset="0"/>
                <a:cs typeface="Calibri" pitchFamily="34" charset="0"/>
              </a:endParaRPr>
            </a:p>
          </p:txBody>
        </p:sp>
        <p:cxnSp>
          <p:nvCxnSpPr>
            <p:cNvPr id="37" name="Straight Connector 36">
              <a:extLst>
                <a:ext uri="{FF2B5EF4-FFF2-40B4-BE49-F238E27FC236}">
                  <a16:creationId xmlns:a16="http://schemas.microsoft.com/office/drawing/2014/main" id="{A36C74C6-D93F-408C-B826-D29E761B9ADA}"/>
                </a:ext>
              </a:extLst>
            </p:cNvPr>
            <p:cNvCxnSpPr>
              <a:cxnSpLocks/>
              <a:endCxn id="8" idx="0"/>
            </p:cNvCxnSpPr>
            <p:nvPr/>
          </p:nvCxnSpPr>
          <p:spPr>
            <a:xfrm>
              <a:off x="4198888" y="943777"/>
              <a:ext cx="0" cy="2511135"/>
            </a:xfrm>
            <a:prstGeom prst="line">
              <a:avLst/>
            </a:prstGeom>
            <a:ln>
              <a:solidFill>
                <a:srgbClr val="89DAFF"/>
              </a:solidFill>
            </a:ln>
          </p:spPr>
          <p:style>
            <a:lnRef idx="1">
              <a:schemeClr val="accent1"/>
            </a:lnRef>
            <a:fillRef idx="0">
              <a:schemeClr val="accent1"/>
            </a:fillRef>
            <a:effectRef idx="0">
              <a:schemeClr val="accent1"/>
            </a:effectRef>
            <a:fontRef idx="minor">
              <a:schemeClr val="tx1"/>
            </a:fontRef>
          </p:style>
        </p:cxnSp>
        <p:sp>
          <p:nvSpPr>
            <p:cNvPr id="50" name="Flowchart: Connector 49">
              <a:extLst>
                <a:ext uri="{FF2B5EF4-FFF2-40B4-BE49-F238E27FC236}">
                  <a16:creationId xmlns:a16="http://schemas.microsoft.com/office/drawing/2014/main" id="{27A61ED5-2269-4E8D-BA87-CFA12B443B8D}"/>
                </a:ext>
              </a:extLst>
            </p:cNvPr>
            <p:cNvSpPr/>
            <p:nvPr/>
          </p:nvSpPr>
          <p:spPr>
            <a:xfrm>
              <a:off x="4120591" y="3405324"/>
              <a:ext cx="156594" cy="15194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7" name="Flowchart: Connector 56">
              <a:extLst>
                <a:ext uri="{FF2B5EF4-FFF2-40B4-BE49-F238E27FC236}">
                  <a16:creationId xmlns:a16="http://schemas.microsoft.com/office/drawing/2014/main" id="{99CFFBB7-CED9-462F-9285-D67F8E759120}"/>
                </a:ext>
              </a:extLst>
            </p:cNvPr>
            <p:cNvSpPr/>
            <p:nvPr/>
          </p:nvSpPr>
          <p:spPr>
            <a:xfrm>
              <a:off x="4078915" y="777444"/>
              <a:ext cx="239946" cy="220650"/>
            </a:xfrm>
            <a:prstGeom prst="flowChartConnector">
              <a:avLst/>
            </a:prstGeom>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711200">
                <a:lnSpc>
                  <a:spcPct val="90000"/>
                </a:lnSpc>
                <a:spcBef>
                  <a:spcPct val="0"/>
                </a:spcBef>
              </a:pPr>
              <a:endParaRPr lang="ru-RU" sz="2000">
                <a:ln/>
                <a:latin typeface="Palatino Linotype" pitchFamily="18" charset="0"/>
                <a:cs typeface="Calibri" pitchFamily="34" charset="0"/>
              </a:endParaRPr>
            </a:p>
          </p:txBody>
        </p:sp>
      </p:grpSp>
      <p:grpSp>
        <p:nvGrpSpPr>
          <p:cNvPr id="72" name="Group 71">
            <a:extLst>
              <a:ext uri="{FF2B5EF4-FFF2-40B4-BE49-F238E27FC236}">
                <a16:creationId xmlns:a16="http://schemas.microsoft.com/office/drawing/2014/main" id="{C9C249E8-F3E8-4033-9091-90452C654150}"/>
              </a:ext>
            </a:extLst>
          </p:cNvPr>
          <p:cNvGrpSpPr/>
          <p:nvPr/>
        </p:nvGrpSpPr>
        <p:grpSpPr>
          <a:xfrm>
            <a:off x="586073" y="853428"/>
            <a:ext cx="1872208" cy="4474542"/>
            <a:chOff x="612984" y="763036"/>
            <a:chExt cx="1872208" cy="4598904"/>
          </a:xfrm>
        </p:grpSpPr>
        <p:sp>
          <p:nvSpPr>
            <p:cNvPr id="6" name="Oval 5">
              <a:extLst>
                <a:ext uri="{FF2B5EF4-FFF2-40B4-BE49-F238E27FC236}">
                  <a16:creationId xmlns:a16="http://schemas.microsoft.com/office/drawing/2014/main" id="{9C96B3F0-3366-416C-B016-41842611D819}"/>
                </a:ext>
              </a:extLst>
            </p:cNvPr>
            <p:cNvSpPr/>
            <p:nvPr/>
          </p:nvSpPr>
          <p:spPr>
            <a:xfrm>
              <a:off x="612984" y="3519943"/>
              <a:ext cx="1872208" cy="1841997"/>
            </a:xfrm>
            <a:prstGeom prst="ellipse">
              <a:avLst/>
            </a:prstGeom>
            <a:ln>
              <a:noFill/>
            </a:ln>
            <a:effectLst>
              <a:outerShdw blurRad="76200" dist="12700" dir="8100000" sy="-23000" kx="800400" algn="br"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lvl="0" algn="ctr" defTabSz="711200">
                <a:lnSpc>
                  <a:spcPct val="90000"/>
                </a:lnSpc>
                <a:spcBef>
                  <a:spcPct val="0"/>
                </a:spcBef>
              </a:pPr>
              <a:r>
                <a:rPr lang="tt-RU" sz="1600" dirty="0">
                  <a:ln/>
                  <a:latin typeface="Palatino Linotype" pitchFamily="18" charset="0"/>
                  <a:ea typeface="Times New Roman" pitchFamily="18" charset="0"/>
                  <a:cs typeface="Calibri" pitchFamily="34" charset="0"/>
                </a:rPr>
                <a:t>2</a:t>
              </a:r>
              <a:r>
                <a:rPr lang="tt-RU" sz="1400" dirty="0">
                  <a:ln/>
                  <a:latin typeface="Palatino Linotype" pitchFamily="18" charset="0"/>
                  <a:ea typeface="Times New Roman" pitchFamily="18" charset="0"/>
                  <a:cs typeface="Calibri" pitchFamily="34" charset="0"/>
                </a:rPr>
                <a:t>010 </a:t>
              </a:r>
              <a:endParaRPr lang="en-US" sz="1400" dirty="0">
                <a:ln/>
                <a:latin typeface="Palatino Linotype" pitchFamily="18" charset="0"/>
                <a:ea typeface="Times New Roman" pitchFamily="18" charset="0"/>
                <a:cs typeface="Calibri" pitchFamily="34" charset="0"/>
              </a:endParaRPr>
            </a:p>
            <a:p>
              <a:pPr lvl="0" algn="ctr" defTabSz="711200">
                <a:lnSpc>
                  <a:spcPct val="90000"/>
                </a:lnSpc>
                <a:spcBef>
                  <a:spcPct val="0"/>
                </a:spcBef>
              </a:pPr>
              <a:r>
                <a:rPr lang="tt-RU" sz="1400" dirty="0">
                  <a:ln/>
                  <a:latin typeface="Palatino Linotype" pitchFamily="18" charset="0"/>
                  <a:ea typeface="Times New Roman" pitchFamily="18" charset="0"/>
                  <a:cs typeface="Calibri" pitchFamily="34" charset="0"/>
                </a:rPr>
                <a:t>Ташаббуси Президенти ҶТ ва таъсиси Гурӯҳи корӣ </a:t>
              </a:r>
              <a:endParaRPr lang="ru-RU" sz="1400" dirty="0">
                <a:ln/>
                <a:latin typeface="Palatino Linotype" pitchFamily="18" charset="0"/>
                <a:ea typeface="Times New Roman" pitchFamily="18" charset="0"/>
                <a:cs typeface="Calibri" pitchFamily="34" charset="0"/>
              </a:endParaRPr>
            </a:p>
          </p:txBody>
        </p:sp>
        <p:cxnSp>
          <p:nvCxnSpPr>
            <p:cNvPr id="34" name="Straight Connector 33">
              <a:extLst>
                <a:ext uri="{FF2B5EF4-FFF2-40B4-BE49-F238E27FC236}">
                  <a16:creationId xmlns:a16="http://schemas.microsoft.com/office/drawing/2014/main" id="{6407F759-3946-4340-8C6F-F3F5100FA7FF}"/>
                </a:ext>
              </a:extLst>
            </p:cNvPr>
            <p:cNvCxnSpPr>
              <a:cxnSpLocks/>
              <a:endCxn id="48" idx="0"/>
            </p:cNvCxnSpPr>
            <p:nvPr/>
          </p:nvCxnSpPr>
          <p:spPr>
            <a:xfrm flipH="1">
              <a:off x="1509589" y="946478"/>
              <a:ext cx="45718" cy="2550426"/>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8" name="Flowchart: Connector 47">
              <a:extLst>
                <a:ext uri="{FF2B5EF4-FFF2-40B4-BE49-F238E27FC236}">
                  <a16:creationId xmlns:a16="http://schemas.microsoft.com/office/drawing/2014/main" id="{CF2C95B5-7C88-41EB-8BBB-2C7C5B87FBB8}"/>
                </a:ext>
              </a:extLst>
            </p:cNvPr>
            <p:cNvSpPr/>
            <p:nvPr/>
          </p:nvSpPr>
          <p:spPr>
            <a:xfrm>
              <a:off x="1431292" y="3496904"/>
              <a:ext cx="156594" cy="15194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4" name="Flowchart: Connector 53">
              <a:extLst>
                <a:ext uri="{FF2B5EF4-FFF2-40B4-BE49-F238E27FC236}">
                  <a16:creationId xmlns:a16="http://schemas.microsoft.com/office/drawing/2014/main" id="{150C8BD1-91C9-4BDB-A5E2-C30E64452C2E}"/>
                </a:ext>
              </a:extLst>
            </p:cNvPr>
            <p:cNvSpPr/>
            <p:nvPr/>
          </p:nvSpPr>
          <p:spPr>
            <a:xfrm>
              <a:off x="1429115" y="763036"/>
              <a:ext cx="239946" cy="220650"/>
            </a:xfrm>
            <a:prstGeom prst="flowChartConnector">
              <a:avLst/>
            </a:prstGeom>
            <a:ln>
              <a:noFill/>
            </a:ln>
            <a:effectLst>
              <a:innerShdw blurRad="63500" dist="50800" dir="81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711200">
                <a:lnSpc>
                  <a:spcPct val="90000"/>
                </a:lnSpc>
                <a:spcBef>
                  <a:spcPct val="0"/>
                </a:spcBef>
              </a:pPr>
              <a:endParaRPr lang="ru-RU">
                <a:ln/>
                <a:solidFill>
                  <a:schemeClr val="dk1"/>
                </a:solidFill>
                <a:latin typeface="Palatino Linotype" pitchFamily="18" charset="0"/>
                <a:cs typeface="Calibri" pitchFamily="34" charset="0"/>
              </a:endParaRPr>
            </a:p>
          </p:txBody>
        </p:sp>
      </p:grpSp>
    </p:spTree>
    <p:extLst>
      <p:ext uri="{BB962C8B-B14F-4D97-AF65-F5344CB8AC3E}">
        <p14:creationId xmlns:p14="http://schemas.microsoft.com/office/powerpoint/2010/main" val="36542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0-#ppt_w/2"/>
                                          </p:val>
                                        </p:tav>
                                        <p:tav tm="100000">
                                          <p:val>
                                            <p:strVal val="#ppt_x"/>
                                          </p:val>
                                        </p:tav>
                                      </p:tavLst>
                                    </p:anim>
                                    <p:anim calcmode="lin" valueType="num">
                                      <p:cBhvr additive="base">
                                        <p:cTn id="8" dur="10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7"/>
                                        </p:tgtEl>
                                        <p:attrNameLst>
                                          <p:attrName>style.visibility</p:attrName>
                                        </p:attrNameLst>
                                      </p:cBhvr>
                                      <p:to>
                                        <p:strVal val="visible"/>
                                      </p:to>
                                    </p:set>
                                    <p:anim calcmode="lin" valueType="num">
                                      <p:cBhvr additive="base">
                                        <p:cTn id="13" dur="1000" fill="hold"/>
                                        <p:tgtEl>
                                          <p:spTgt spid="77"/>
                                        </p:tgtEl>
                                        <p:attrNameLst>
                                          <p:attrName>ppt_x</p:attrName>
                                        </p:attrNameLst>
                                      </p:cBhvr>
                                      <p:tavLst>
                                        <p:tav tm="0">
                                          <p:val>
                                            <p:strVal val="0-#ppt_w/2"/>
                                          </p:val>
                                        </p:tav>
                                        <p:tav tm="100000">
                                          <p:val>
                                            <p:strVal val="#ppt_x"/>
                                          </p:val>
                                        </p:tav>
                                      </p:tavLst>
                                    </p:anim>
                                    <p:anim calcmode="lin" valueType="num">
                                      <p:cBhvr additive="base">
                                        <p:cTn id="14" dur="1000" fill="hold"/>
                                        <p:tgtEl>
                                          <p:spTgt spid="7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1000" fill="hold"/>
                                        <p:tgtEl>
                                          <p:spTgt spid="78"/>
                                        </p:tgtEl>
                                        <p:attrNameLst>
                                          <p:attrName>ppt_x</p:attrName>
                                        </p:attrNameLst>
                                      </p:cBhvr>
                                      <p:tavLst>
                                        <p:tav tm="0">
                                          <p:val>
                                            <p:strVal val="0-#ppt_w/2"/>
                                          </p:val>
                                        </p:tav>
                                        <p:tav tm="100000">
                                          <p:val>
                                            <p:strVal val="#ppt_x"/>
                                          </p:val>
                                        </p:tav>
                                      </p:tavLst>
                                    </p:anim>
                                    <p:anim calcmode="lin" valueType="num">
                                      <p:cBhvr additive="base">
                                        <p:cTn id="20" dur="10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anim calcmode="lin" valueType="num">
                                      <p:cBhvr additive="base">
                                        <p:cTn id="25" dur="1000" fill="hold"/>
                                        <p:tgtEl>
                                          <p:spTgt spid="79"/>
                                        </p:tgtEl>
                                        <p:attrNameLst>
                                          <p:attrName>ppt_x</p:attrName>
                                        </p:attrNameLst>
                                      </p:cBhvr>
                                      <p:tavLst>
                                        <p:tav tm="0">
                                          <p:val>
                                            <p:strVal val="0-#ppt_w/2"/>
                                          </p:val>
                                        </p:tav>
                                        <p:tav tm="100000">
                                          <p:val>
                                            <p:strVal val="#ppt_x"/>
                                          </p:val>
                                        </p:tav>
                                      </p:tavLst>
                                    </p:anim>
                                    <p:anim calcmode="lin" valueType="num">
                                      <p:cBhvr additive="base">
                                        <p:cTn id="26" dur="10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1000" fill="hold"/>
                                        <p:tgtEl>
                                          <p:spTgt spid="80"/>
                                        </p:tgtEl>
                                        <p:attrNameLst>
                                          <p:attrName>ppt_x</p:attrName>
                                        </p:attrNameLst>
                                      </p:cBhvr>
                                      <p:tavLst>
                                        <p:tav tm="0">
                                          <p:val>
                                            <p:strVal val="0-#ppt_w/2"/>
                                          </p:val>
                                        </p:tav>
                                        <p:tav tm="100000">
                                          <p:val>
                                            <p:strVal val="#ppt_x"/>
                                          </p:val>
                                        </p:tav>
                                      </p:tavLst>
                                    </p:anim>
                                    <p:anim calcmode="lin" valueType="num">
                                      <p:cBhvr additive="base">
                                        <p:cTn id="32" dur="10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1000" fill="hold"/>
                                        <p:tgtEl>
                                          <p:spTgt spid="81"/>
                                        </p:tgtEl>
                                        <p:attrNameLst>
                                          <p:attrName>ppt_x</p:attrName>
                                        </p:attrNameLst>
                                      </p:cBhvr>
                                      <p:tavLst>
                                        <p:tav tm="0">
                                          <p:val>
                                            <p:strVal val="0-#ppt_w/2"/>
                                          </p:val>
                                        </p:tav>
                                        <p:tav tm="100000">
                                          <p:val>
                                            <p:strVal val="#ppt_x"/>
                                          </p:val>
                                        </p:tav>
                                      </p:tavLst>
                                    </p:anim>
                                    <p:anim calcmode="lin" valueType="num">
                                      <p:cBhvr additive="base">
                                        <p:cTn id="38" dur="1000" fill="hold"/>
                                        <p:tgtEl>
                                          <p:spTgt spid="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0458EACE-C8C7-4487-9A0B-541BC3BF156A}"/>
              </a:ext>
            </a:extLst>
          </p:cNvPr>
          <p:cNvSpPr/>
          <p:nvPr/>
        </p:nvSpPr>
        <p:spPr>
          <a:xfrm>
            <a:off x="4031940" y="553244"/>
            <a:ext cx="1080120" cy="4464496"/>
          </a:xfrm>
          <a:prstGeom prst="roundRect">
            <a:avLst/>
          </a:prstGeom>
          <a:noFill/>
          <a:ln w="76200">
            <a:solidFill>
              <a:schemeClr val="bg1">
                <a:lumMod val="65000"/>
              </a:schemeClr>
            </a:solidFill>
          </a:ln>
          <a:effectLst>
            <a:innerShdw blurRad="63500" dist="50800" dir="81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3" name="Straight Connector 22">
            <a:extLst>
              <a:ext uri="{FF2B5EF4-FFF2-40B4-BE49-F238E27FC236}">
                <a16:creationId xmlns:a16="http://schemas.microsoft.com/office/drawing/2014/main" id="{D0D9979C-8ED1-41A2-BD82-82A1E201FEC3}"/>
              </a:ext>
            </a:extLst>
          </p:cNvPr>
          <p:cNvCxnSpPr>
            <a:cxnSpLocks/>
          </p:cNvCxnSpPr>
          <p:nvPr/>
        </p:nvCxnSpPr>
        <p:spPr>
          <a:xfrm>
            <a:off x="539551" y="948321"/>
            <a:ext cx="1" cy="789859"/>
          </a:xfrm>
          <a:prstGeom prst="line">
            <a:avLst/>
          </a:prstGeom>
        </p:spPr>
        <p:style>
          <a:lnRef idx="1">
            <a:schemeClr val="accent1"/>
          </a:lnRef>
          <a:fillRef idx="0">
            <a:schemeClr val="accent1"/>
          </a:fillRef>
          <a:effectRef idx="0">
            <a:schemeClr val="accent1"/>
          </a:effectRef>
          <a:fontRef idx="minor">
            <a:schemeClr val="tx1"/>
          </a:fontRef>
        </p:style>
      </p:cxnSp>
      <p:grpSp>
        <p:nvGrpSpPr>
          <p:cNvPr id="88" name="Group 87">
            <a:extLst>
              <a:ext uri="{FF2B5EF4-FFF2-40B4-BE49-F238E27FC236}">
                <a16:creationId xmlns:a16="http://schemas.microsoft.com/office/drawing/2014/main" id="{8E2B210D-CA59-4375-97E1-29518DC4FD49}"/>
              </a:ext>
            </a:extLst>
          </p:cNvPr>
          <p:cNvGrpSpPr/>
          <p:nvPr/>
        </p:nvGrpSpPr>
        <p:grpSpPr>
          <a:xfrm>
            <a:off x="179512" y="948322"/>
            <a:ext cx="4030308" cy="789858"/>
            <a:chOff x="179512" y="948322"/>
            <a:chExt cx="4030308" cy="789858"/>
          </a:xfrm>
        </p:grpSpPr>
        <p:grpSp>
          <p:nvGrpSpPr>
            <p:cNvPr id="87" name="Group 86">
              <a:extLst>
                <a:ext uri="{FF2B5EF4-FFF2-40B4-BE49-F238E27FC236}">
                  <a16:creationId xmlns:a16="http://schemas.microsoft.com/office/drawing/2014/main" id="{0AE54561-BB79-42D3-8CA1-212B3D079810}"/>
                </a:ext>
              </a:extLst>
            </p:cNvPr>
            <p:cNvGrpSpPr/>
            <p:nvPr/>
          </p:nvGrpSpPr>
          <p:grpSpPr>
            <a:xfrm>
              <a:off x="179512" y="948322"/>
              <a:ext cx="4030308" cy="789858"/>
              <a:chOff x="179512" y="948322"/>
              <a:chExt cx="4030308" cy="789858"/>
            </a:xfrm>
          </p:grpSpPr>
          <p:grpSp>
            <p:nvGrpSpPr>
              <p:cNvPr id="19" name="Group 18">
                <a:extLst>
                  <a:ext uri="{FF2B5EF4-FFF2-40B4-BE49-F238E27FC236}">
                    <a16:creationId xmlns:a16="http://schemas.microsoft.com/office/drawing/2014/main" id="{70E1D7B7-79C7-47E3-A1D4-373A76315F45}"/>
                  </a:ext>
                </a:extLst>
              </p:cNvPr>
              <p:cNvGrpSpPr/>
              <p:nvPr/>
            </p:nvGrpSpPr>
            <p:grpSpPr>
              <a:xfrm>
                <a:off x="179512" y="948322"/>
                <a:ext cx="4030308" cy="789858"/>
                <a:chOff x="745464" y="948322"/>
                <a:chExt cx="3464356" cy="789858"/>
              </a:xfrm>
            </p:grpSpPr>
            <p:sp>
              <p:nvSpPr>
                <p:cNvPr id="10" name="Rectangle: Rounded Corners 9">
                  <a:extLst>
                    <a:ext uri="{FF2B5EF4-FFF2-40B4-BE49-F238E27FC236}">
                      <a16:creationId xmlns:a16="http://schemas.microsoft.com/office/drawing/2014/main" id="{A6A9FAEF-50D5-48B4-9B1D-01BE8D5BD67B}"/>
                    </a:ext>
                  </a:extLst>
                </p:cNvPr>
                <p:cNvSpPr/>
                <p:nvPr/>
              </p:nvSpPr>
              <p:spPr>
                <a:xfrm>
                  <a:off x="745464" y="948322"/>
                  <a:ext cx="3464356" cy="789858"/>
                </a:xfrm>
                <a:prstGeom prst="roundRect">
                  <a:avLst/>
                </a:prstGeom>
                <a:gradFill>
                  <a:gsLst>
                    <a:gs pos="68000">
                      <a:schemeClr val="bg2">
                        <a:tint val="90000"/>
                        <a:lumMod val="120000"/>
                      </a:schemeClr>
                    </a:gs>
                    <a:gs pos="100000">
                      <a:schemeClr val="bg2">
                        <a:shade val="98000"/>
                        <a:satMod val="120000"/>
                        <a:lumMod val="98000"/>
                      </a:schemeClr>
                    </a:gs>
                  </a:gsLst>
                  <a:lin ang="5400000" scaled="0"/>
                </a:gra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ru-RU" sz="11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8" name="Rectangle: Rounded Corners 17">
                  <a:extLst>
                    <a:ext uri="{FF2B5EF4-FFF2-40B4-BE49-F238E27FC236}">
                      <a16:creationId xmlns:a16="http://schemas.microsoft.com/office/drawing/2014/main" id="{203B0D75-8198-475F-B665-21FDF0E97005}"/>
                    </a:ext>
                  </a:extLst>
                </p:cNvPr>
                <p:cNvSpPr/>
                <p:nvPr/>
              </p:nvSpPr>
              <p:spPr>
                <a:xfrm>
                  <a:off x="4131826" y="974063"/>
                  <a:ext cx="77994" cy="738375"/>
                </a:xfrm>
                <a:prstGeom prst="roundRect">
                  <a:avLst/>
                </a:prstGeom>
                <a:solidFill>
                  <a:schemeClr val="tx1">
                    <a:lumMod val="95000"/>
                    <a:lumOff val="5000"/>
                  </a:schemeClr>
                </a:solidFill>
                <a:ln>
                  <a:solidFill>
                    <a:schemeClr val="accent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24" name="Rectangle 23">
                <a:extLst>
                  <a:ext uri="{FF2B5EF4-FFF2-40B4-BE49-F238E27FC236}">
                    <a16:creationId xmlns:a16="http://schemas.microsoft.com/office/drawing/2014/main" id="{E6887FA1-1252-447A-A734-9D4FFD7AEDFB}"/>
                  </a:ext>
                </a:extLst>
              </p:cNvPr>
              <p:cNvSpPr/>
              <p:nvPr/>
            </p:nvSpPr>
            <p:spPr>
              <a:xfrm>
                <a:off x="259342" y="1184892"/>
                <a:ext cx="280209" cy="255224"/>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g-Cyrl-TJ" dirty="0"/>
                  <a:t>1</a:t>
                </a:r>
                <a:endParaRPr lang="ru-RU" dirty="0"/>
              </a:p>
            </p:txBody>
          </p:sp>
        </p:grpSp>
        <p:sp>
          <p:nvSpPr>
            <p:cNvPr id="27" name="Rectangle 26">
              <a:extLst>
                <a:ext uri="{FF2B5EF4-FFF2-40B4-BE49-F238E27FC236}">
                  <a16:creationId xmlns:a16="http://schemas.microsoft.com/office/drawing/2014/main" id="{E9A4A27B-A119-4F42-B5B5-FBD86C9C2383}"/>
                </a:ext>
              </a:extLst>
            </p:cNvPr>
            <p:cNvSpPr/>
            <p:nvPr/>
          </p:nvSpPr>
          <p:spPr>
            <a:xfrm>
              <a:off x="487681" y="1058053"/>
              <a:ext cx="3619450" cy="477054"/>
            </a:xfrm>
            <a:prstGeom prst="rect">
              <a:avLst/>
            </a:prstGeom>
          </p:spPr>
          <p:txBody>
            <a:bodyPr wrap="square">
              <a:spAutoFit/>
            </a:bodyPr>
            <a:lstStyle/>
            <a:p>
              <a:pPr lvl="0" algn="just"/>
              <a:r>
                <a:rPr lang="ru-RU" sz="1250" dirty="0">
                  <a:solidFill>
                    <a:schemeClr val="tx1">
                      <a:lumMod val="95000"/>
                      <a:lumOff val="5000"/>
                    </a:schemeClr>
                  </a:solidFill>
                  <a:latin typeface="Palatino Linotype" pitchFamily="18" charset="0"/>
                </a:rPr>
                <a:t>Таҳияи СМҲ нави БМТ</a:t>
              </a:r>
              <a:r>
                <a:rPr lang="en-US" sz="1250" dirty="0">
                  <a:solidFill>
                    <a:schemeClr val="tx1">
                      <a:lumMod val="95000"/>
                      <a:lumOff val="5000"/>
                    </a:schemeClr>
                  </a:solidFill>
                  <a:latin typeface="Palatino Linotype" pitchFamily="18" charset="0"/>
                </a:rPr>
                <a:t> </a:t>
              </a:r>
              <a:r>
                <a:rPr lang="tg-Cyrl-TJ" sz="1250" dirty="0">
                  <a:solidFill>
                    <a:schemeClr val="tx1">
                      <a:lumMod val="95000"/>
                      <a:lumOff val="5000"/>
                    </a:schemeClr>
                  </a:solidFill>
                  <a:latin typeface="Palatino Linotype" pitchFamily="18" charset="0"/>
                </a:rPr>
                <a:t>дар ҳамкорӣ бо мушовирони байналмилалӣ/тарҷумаи онҳо </a:t>
              </a:r>
              <a:endParaRPr lang="ru-RU" sz="1250" dirty="0">
                <a:solidFill>
                  <a:schemeClr val="tx1">
                    <a:lumMod val="95000"/>
                    <a:lumOff val="5000"/>
                  </a:schemeClr>
                </a:solidFill>
              </a:endParaRPr>
            </a:p>
          </p:txBody>
        </p:sp>
      </p:grpSp>
      <p:cxnSp>
        <p:nvCxnSpPr>
          <p:cNvPr id="56" name="Straight Connector 55">
            <a:extLst>
              <a:ext uri="{FF2B5EF4-FFF2-40B4-BE49-F238E27FC236}">
                <a16:creationId xmlns:a16="http://schemas.microsoft.com/office/drawing/2014/main" id="{4B668932-3266-423F-8A43-BDAA0604D1CA}"/>
              </a:ext>
            </a:extLst>
          </p:cNvPr>
          <p:cNvCxnSpPr>
            <a:cxnSpLocks/>
          </p:cNvCxnSpPr>
          <p:nvPr/>
        </p:nvCxnSpPr>
        <p:spPr>
          <a:xfrm>
            <a:off x="539551" y="1847701"/>
            <a:ext cx="1" cy="78985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A82304D-A682-4AC7-B79A-F151F4C08CE5}"/>
              </a:ext>
            </a:extLst>
          </p:cNvPr>
          <p:cNvCxnSpPr>
            <a:cxnSpLocks/>
          </p:cNvCxnSpPr>
          <p:nvPr/>
        </p:nvCxnSpPr>
        <p:spPr>
          <a:xfrm>
            <a:off x="547039" y="2770651"/>
            <a:ext cx="1" cy="7898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64C3E20-8696-4F20-9F60-921957BAC552}"/>
              </a:ext>
            </a:extLst>
          </p:cNvPr>
          <p:cNvCxnSpPr>
            <a:cxnSpLocks/>
          </p:cNvCxnSpPr>
          <p:nvPr/>
        </p:nvCxnSpPr>
        <p:spPr>
          <a:xfrm>
            <a:off x="547039" y="3624114"/>
            <a:ext cx="1" cy="789859"/>
          </a:xfrm>
          <a:prstGeom prst="line">
            <a:avLst/>
          </a:prstGeom>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244EE211-774A-401F-ABC6-67ED386C0F84}"/>
              </a:ext>
            </a:extLst>
          </p:cNvPr>
          <p:cNvGrpSpPr/>
          <p:nvPr/>
        </p:nvGrpSpPr>
        <p:grpSpPr>
          <a:xfrm>
            <a:off x="179512" y="1845531"/>
            <a:ext cx="4030308" cy="804899"/>
            <a:chOff x="179512" y="1845531"/>
            <a:chExt cx="4030308" cy="804899"/>
          </a:xfrm>
        </p:grpSpPr>
        <p:grpSp>
          <p:nvGrpSpPr>
            <p:cNvPr id="89" name="Group 88">
              <a:extLst>
                <a:ext uri="{FF2B5EF4-FFF2-40B4-BE49-F238E27FC236}">
                  <a16:creationId xmlns:a16="http://schemas.microsoft.com/office/drawing/2014/main" id="{8F770859-F530-400B-BC5B-A51DEE336D18}"/>
                </a:ext>
              </a:extLst>
            </p:cNvPr>
            <p:cNvGrpSpPr/>
            <p:nvPr/>
          </p:nvGrpSpPr>
          <p:grpSpPr>
            <a:xfrm>
              <a:off x="179512" y="1860572"/>
              <a:ext cx="4030308" cy="789858"/>
              <a:chOff x="179512" y="1860572"/>
              <a:chExt cx="4030308" cy="789858"/>
            </a:xfrm>
          </p:grpSpPr>
          <p:grpSp>
            <p:nvGrpSpPr>
              <p:cNvPr id="46" name="Group 45">
                <a:extLst>
                  <a:ext uri="{FF2B5EF4-FFF2-40B4-BE49-F238E27FC236}">
                    <a16:creationId xmlns:a16="http://schemas.microsoft.com/office/drawing/2014/main" id="{A9203C93-96CF-465E-8C01-3ECAE6B12005}"/>
                  </a:ext>
                </a:extLst>
              </p:cNvPr>
              <p:cNvGrpSpPr/>
              <p:nvPr/>
            </p:nvGrpSpPr>
            <p:grpSpPr>
              <a:xfrm>
                <a:off x="179512" y="1860572"/>
                <a:ext cx="4030308" cy="789858"/>
                <a:chOff x="745464" y="948322"/>
                <a:chExt cx="3464356" cy="789858"/>
              </a:xfrm>
            </p:grpSpPr>
            <p:sp>
              <p:nvSpPr>
                <p:cNvPr id="47" name="Rectangle: Rounded Corners 46">
                  <a:extLst>
                    <a:ext uri="{FF2B5EF4-FFF2-40B4-BE49-F238E27FC236}">
                      <a16:creationId xmlns:a16="http://schemas.microsoft.com/office/drawing/2014/main" id="{D6E4C296-50BF-471E-B601-D0A30111BDDE}"/>
                    </a:ext>
                  </a:extLst>
                </p:cNvPr>
                <p:cNvSpPr/>
                <p:nvPr/>
              </p:nvSpPr>
              <p:spPr>
                <a:xfrm>
                  <a:off x="745464" y="948322"/>
                  <a:ext cx="3464356" cy="789858"/>
                </a:xfrm>
                <a:prstGeom prst="roundRect">
                  <a:avLst/>
                </a:prstGeom>
                <a:gradFill>
                  <a:gsLst>
                    <a:gs pos="68000">
                      <a:schemeClr val="bg2">
                        <a:tint val="90000"/>
                        <a:lumMod val="120000"/>
                      </a:schemeClr>
                    </a:gs>
                    <a:gs pos="100000">
                      <a:schemeClr val="bg2">
                        <a:shade val="98000"/>
                        <a:satMod val="120000"/>
                        <a:lumMod val="98000"/>
                      </a:schemeClr>
                    </a:gs>
                  </a:gsLst>
                  <a:lin ang="5400000" scaled="0"/>
                </a:gra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ru-RU" sz="11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8" name="Rectangle: Rounded Corners 47">
                  <a:extLst>
                    <a:ext uri="{FF2B5EF4-FFF2-40B4-BE49-F238E27FC236}">
                      <a16:creationId xmlns:a16="http://schemas.microsoft.com/office/drawing/2014/main" id="{19A252A9-5B96-44E2-BA9B-F1898A7E7ED6}"/>
                    </a:ext>
                  </a:extLst>
                </p:cNvPr>
                <p:cNvSpPr/>
                <p:nvPr/>
              </p:nvSpPr>
              <p:spPr>
                <a:xfrm>
                  <a:off x="4131826" y="974063"/>
                  <a:ext cx="77994" cy="738375"/>
                </a:xfrm>
                <a:prstGeom prst="roundRect">
                  <a:avLst/>
                </a:prstGeom>
                <a:solidFill>
                  <a:srgbClr val="0070C0"/>
                </a:solidFill>
                <a:ln>
                  <a:solidFill>
                    <a:srgbClr val="140AE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55" name="Rectangle 54">
                <a:extLst>
                  <a:ext uri="{FF2B5EF4-FFF2-40B4-BE49-F238E27FC236}">
                    <a16:creationId xmlns:a16="http://schemas.microsoft.com/office/drawing/2014/main" id="{8C6F3D80-4A8A-4B8F-810B-EDA49CB453D2}"/>
                  </a:ext>
                </a:extLst>
              </p:cNvPr>
              <p:cNvSpPr/>
              <p:nvPr/>
            </p:nvSpPr>
            <p:spPr>
              <a:xfrm>
                <a:off x="259341" y="2076658"/>
                <a:ext cx="280209" cy="255224"/>
              </a:xfrm>
              <a:prstGeom prst="rect">
                <a:avLst/>
              </a:prstGeom>
              <a:solidFill>
                <a:srgbClr val="0070C0"/>
              </a:solidFill>
              <a:ln>
                <a:solidFill>
                  <a:srgbClr val="140AE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g-Cyrl-TJ" dirty="0"/>
                  <a:t>3</a:t>
                </a:r>
                <a:endParaRPr lang="ru-RU" dirty="0"/>
              </a:p>
            </p:txBody>
          </p:sp>
        </p:grpSp>
        <p:sp>
          <p:nvSpPr>
            <p:cNvPr id="81" name="Rectangle 80">
              <a:extLst>
                <a:ext uri="{FF2B5EF4-FFF2-40B4-BE49-F238E27FC236}">
                  <a16:creationId xmlns:a16="http://schemas.microsoft.com/office/drawing/2014/main" id="{7BD4AE77-AE89-4C6D-9DB3-3C527327E36F}"/>
                </a:ext>
              </a:extLst>
            </p:cNvPr>
            <p:cNvSpPr/>
            <p:nvPr/>
          </p:nvSpPr>
          <p:spPr>
            <a:xfrm>
              <a:off x="510537" y="1845531"/>
              <a:ext cx="3692585" cy="477054"/>
            </a:xfrm>
            <a:prstGeom prst="rect">
              <a:avLst/>
            </a:prstGeom>
          </p:spPr>
          <p:txBody>
            <a:bodyPr wrap="square">
              <a:spAutoFit/>
            </a:bodyPr>
            <a:lstStyle/>
            <a:p>
              <a:pPr algn="just"/>
              <a:r>
                <a:rPr lang="ru-RU" sz="1250" dirty="0">
                  <a:solidFill>
                    <a:schemeClr val="tx1">
                      <a:lumMod val="95000"/>
                      <a:lumOff val="5000"/>
                    </a:schemeClr>
                  </a:solidFill>
                  <a:latin typeface="Palatino Linotype" pitchFamily="18" charset="0"/>
                </a:rPr>
                <a:t>Муҳокимаи пешниҳодҳо ба СМҲ бо мушовирони байналмилалӣ</a:t>
              </a:r>
            </a:p>
          </p:txBody>
        </p:sp>
      </p:grpSp>
      <p:grpSp>
        <p:nvGrpSpPr>
          <p:cNvPr id="112" name="Group 111">
            <a:extLst>
              <a:ext uri="{FF2B5EF4-FFF2-40B4-BE49-F238E27FC236}">
                <a16:creationId xmlns:a16="http://schemas.microsoft.com/office/drawing/2014/main" id="{B88D87D8-135B-4B4C-B276-EE74EE9517D8}"/>
              </a:ext>
            </a:extLst>
          </p:cNvPr>
          <p:cNvGrpSpPr/>
          <p:nvPr/>
        </p:nvGrpSpPr>
        <p:grpSpPr>
          <a:xfrm>
            <a:off x="4959816" y="3668441"/>
            <a:ext cx="4030308" cy="789858"/>
            <a:chOff x="4888028" y="3685071"/>
            <a:chExt cx="4030308" cy="789858"/>
          </a:xfrm>
        </p:grpSpPr>
        <p:grpSp>
          <p:nvGrpSpPr>
            <p:cNvPr id="103" name="Group 102">
              <a:extLst>
                <a:ext uri="{FF2B5EF4-FFF2-40B4-BE49-F238E27FC236}">
                  <a16:creationId xmlns:a16="http://schemas.microsoft.com/office/drawing/2014/main" id="{CAC578B5-2067-4727-A435-3285B58EF7BA}"/>
                </a:ext>
              </a:extLst>
            </p:cNvPr>
            <p:cNvGrpSpPr/>
            <p:nvPr/>
          </p:nvGrpSpPr>
          <p:grpSpPr>
            <a:xfrm>
              <a:off x="4888028" y="3685071"/>
              <a:ext cx="4030308" cy="789858"/>
              <a:chOff x="4888028" y="3685071"/>
              <a:chExt cx="4030308" cy="789858"/>
            </a:xfrm>
          </p:grpSpPr>
          <p:grpSp>
            <p:nvGrpSpPr>
              <p:cNvPr id="70" name="Group 69">
                <a:extLst>
                  <a:ext uri="{FF2B5EF4-FFF2-40B4-BE49-F238E27FC236}">
                    <a16:creationId xmlns:a16="http://schemas.microsoft.com/office/drawing/2014/main" id="{DDC60E3F-42C3-482E-979F-B1F2BFDC779B}"/>
                  </a:ext>
                </a:extLst>
              </p:cNvPr>
              <p:cNvGrpSpPr/>
              <p:nvPr/>
            </p:nvGrpSpPr>
            <p:grpSpPr>
              <a:xfrm>
                <a:off x="4888028" y="3685071"/>
                <a:ext cx="4030308" cy="789858"/>
                <a:chOff x="745464" y="948322"/>
                <a:chExt cx="3464356" cy="789858"/>
              </a:xfrm>
            </p:grpSpPr>
            <p:sp>
              <p:nvSpPr>
                <p:cNvPr id="71" name="Rectangle: Rounded Corners 70">
                  <a:extLst>
                    <a:ext uri="{FF2B5EF4-FFF2-40B4-BE49-F238E27FC236}">
                      <a16:creationId xmlns:a16="http://schemas.microsoft.com/office/drawing/2014/main" id="{EB70F357-BE99-4B89-BC5F-2A9C532CB95B}"/>
                    </a:ext>
                  </a:extLst>
                </p:cNvPr>
                <p:cNvSpPr/>
                <p:nvPr/>
              </p:nvSpPr>
              <p:spPr>
                <a:xfrm>
                  <a:off x="745464" y="948322"/>
                  <a:ext cx="3464356" cy="789858"/>
                </a:xfrm>
                <a:prstGeom prst="roundRect">
                  <a:avLst/>
                </a:prstGeom>
                <a:gradFill>
                  <a:gsLst>
                    <a:gs pos="68000">
                      <a:schemeClr val="bg2">
                        <a:tint val="90000"/>
                        <a:lumMod val="120000"/>
                      </a:schemeClr>
                    </a:gs>
                    <a:gs pos="100000">
                      <a:schemeClr val="bg2">
                        <a:shade val="98000"/>
                        <a:satMod val="120000"/>
                        <a:lumMod val="98000"/>
                      </a:schemeClr>
                    </a:gs>
                  </a:gsLst>
                  <a:lin ang="5400000" scaled="0"/>
                </a:gra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ru-RU" sz="11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72" name="Rectangle: Rounded Corners 71">
                  <a:extLst>
                    <a:ext uri="{FF2B5EF4-FFF2-40B4-BE49-F238E27FC236}">
                      <a16:creationId xmlns:a16="http://schemas.microsoft.com/office/drawing/2014/main" id="{4BE4A489-0253-479D-AF66-DA3D22E34057}"/>
                    </a:ext>
                  </a:extLst>
                </p:cNvPr>
                <p:cNvSpPr/>
                <p:nvPr/>
              </p:nvSpPr>
              <p:spPr>
                <a:xfrm>
                  <a:off x="757013" y="985590"/>
                  <a:ext cx="86363" cy="738375"/>
                </a:xfrm>
                <a:prstGeom prst="roundRect">
                  <a:avLst/>
                </a:prstGeom>
                <a:solidFill>
                  <a:srgbClr val="45BB7A"/>
                </a:solidFill>
                <a:ln>
                  <a:solidFill>
                    <a:srgbClr val="549E39">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77" name="Rectangle 76">
                <a:extLst>
                  <a:ext uri="{FF2B5EF4-FFF2-40B4-BE49-F238E27FC236}">
                    <a16:creationId xmlns:a16="http://schemas.microsoft.com/office/drawing/2014/main" id="{F5585401-7872-4D27-B8C7-3D03B3FEA305}"/>
                  </a:ext>
                </a:extLst>
              </p:cNvPr>
              <p:cNvSpPr/>
              <p:nvPr/>
            </p:nvSpPr>
            <p:spPr>
              <a:xfrm>
                <a:off x="8604448" y="3945756"/>
                <a:ext cx="280209" cy="255224"/>
              </a:xfrm>
              <a:prstGeom prst="rect">
                <a:avLst/>
              </a:prstGeom>
              <a:solidFill>
                <a:srgbClr val="45BB7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g-Cyrl-TJ" dirty="0"/>
                  <a:t>8</a:t>
                </a:r>
                <a:endParaRPr lang="ru-RU" dirty="0"/>
              </a:p>
            </p:txBody>
          </p:sp>
        </p:grpSp>
        <p:sp>
          <p:nvSpPr>
            <p:cNvPr id="86" name="Rectangle 85">
              <a:extLst>
                <a:ext uri="{FF2B5EF4-FFF2-40B4-BE49-F238E27FC236}">
                  <a16:creationId xmlns:a16="http://schemas.microsoft.com/office/drawing/2014/main" id="{4F51290F-6961-42E9-903B-2017B8521F0B}"/>
                </a:ext>
              </a:extLst>
            </p:cNvPr>
            <p:cNvSpPr/>
            <p:nvPr/>
          </p:nvSpPr>
          <p:spPr>
            <a:xfrm>
              <a:off x="5104096" y="3832988"/>
              <a:ext cx="3575205" cy="477054"/>
            </a:xfrm>
            <a:prstGeom prst="rect">
              <a:avLst/>
            </a:prstGeom>
          </p:spPr>
          <p:txBody>
            <a:bodyPr wrap="square">
              <a:spAutoFit/>
            </a:bodyPr>
            <a:lstStyle/>
            <a:p>
              <a:pPr>
                <a:defRPr sz="1000"/>
              </a:pPr>
              <a:r>
                <a:rPr lang="tt-RU" sz="1250" dirty="0">
                  <a:solidFill>
                    <a:schemeClr val="tx1">
                      <a:lumMod val="95000"/>
                      <a:lumOff val="5000"/>
                    </a:schemeClr>
                  </a:solidFill>
                  <a:latin typeface="Palatino Linotype" pitchFamily="18" charset="0"/>
                </a:rPr>
                <a:t>Ба қайдгирии давлатии СМҲ дар Вазорати адлияи ҶТ</a:t>
              </a:r>
              <a:endParaRPr lang="ru-RU" sz="1250" dirty="0" err="1">
                <a:solidFill>
                  <a:schemeClr val="tx1">
                    <a:lumMod val="95000"/>
                    <a:lumOff val="5000"/>
                  </a:schemeClr>
                </a:solidFill>
                <a:latin typeface="Palatino Linotype" pitchFamily="18" charset="0"/>
              </a:endParaRPr>
            </a:p>
          </p:txBody>
        </p:sp>
      </p:grpSp>
      <p:sp>
        <p:nvSpPr>
          <p:cNvPr id="105" name="Rectangle 104">
            <a:extLst>
              <a:ext uri="{FF2B5EF4-FFF2-40B4-BE49-F238E27FC236}">
                <a16:creationId xmlns:a16="http://schemas.microsoft.com/office/drawing/2014/main" id="{CD1FA356-6E55-4A45-BFBE-0C90395F1A64}"/>
              </a:ext>
            </a:extLst>
          </p:cNvPr>
          <p:cNvSpPr/>
          <p:nvPr/>
        </p:nvSpPr>
        <p:spPr>
          <a:xfrm>
            <a:off x="1835696" y="95935"/>
            <a:ext cx="4953000" cy="461665"/>
          </a:xfrm>
          <a:prstGeom prst="rect">
            <a:avLst/>
          </a:prstGeom>
        </p:spPr>
        <p:txBody>
          <a:bodyPr wrap="square">
            <a:spAutoFit/>
          </a:bodyPr>
          <a:lstStyle/>
          <a:p>
            <a:pPr marL="45720" indent="0" algn="ctr">
              <a:buNone/>
            </a:pPr>
            <a:r>
              <a:rPr lang="tg-Cyrl-TJ" sz="2400" b="1" dirty="0">
                <a:latin typeface="Palatino Linotype" pitchFamily="18" charset="0"/>
              </a:rPr>
              <a:t>ҶАРАЁНИ ТАҲИЯИ СМҲ</a:t>
            </a:r>
            <a:endParaRPr lang="en-US" sz="2400" b="1" dirty="0">
              <a:latin typeface="Palatino Linotype" pitchFamily="18" charset="0"/>
            </a:endParaRPr>
          </a:p>
        </p:txBody>
      </p:sp>
      <p:grpSp>
        <p:nvGrpSpPr>
          <p:cNvPr id="6" name="Group 5">
            <a:extLst>
              <a:ext uri="{FF2B5EF4-FFF2-40B4-BE49-F238E27FC236}">
                <a16:creationId xmlns:a16="http://schemas.microsoft.com/office/drawing/2014/main" id="{82027272-D10B-4F62-8DED-D9207EDADD02}"/>
              </a:ext>
            </a:extLst>
          </p:cNvPr>
          <p:cNvGrpSpPr/>
          <p:nvPr/>
        </p:nvGrpSpPr>
        <p:grpSpPr>
          <a:xfrm>
            <a:off x="4934248" y="922446"/>
            <a:ext cx="4058381" cy="789858"/>
            <a:chOff x="4934248" y="922446"/>
            <a:chExt cx="4058381" cy="789858"/>
          </a:xfrm>
        </p:grpSpPr>
        <p:grpSp>
          <p:nvGrpSpPr>
            <p:cNvPr id="107" name="Group 106">
              <a:extLst>
                <a:ext uri="{FF2B5EF4-FFF2-40B4-BE49-F238E27FC236}">
                  <a16:creationId xmlns:a16="http://schemas.microsoft.com/office/drawing/2014/main" id="{BD08E17C-4EF2-4B30-8522-C0DFA02FE032}"/>
                </a:ext>
              </a:extLst>
            </p:cNvPr>
            <p:cNvGrpSpPr/>
            <p:nvPr/>
          </p:nvGrpSpPr>
          <p:grpSpPr>
            <a:xfrm>
              <a:off x="4934248" y="922446"/>
              <a:ext cx="4058381" cy="789858"/>
              <a:chOff x="5351427" y="1016873"/>
              <a:chExt cx="4058381" cy="789858"/>
            </a:xfrm>
          </p:grpSpPr>
          <p:grpSp>
            <p:nvGrpSpPr>
              <p:cNvPr id="61" name="Group 60">
                <a:extLst>
                  <a:ext uri="{FF2B5EF4-FFF2-40B4-BE49-F238E27FC236}">
                    <a16:creationId xmlns:a16="http://schemas.microsoft.com/office/drawing/2014/main" id="{86441D4F-2589-4AAD-B0E5-2CD4B42C8991}"/>
                  </a:ext>
                </a:extLst>
              </p:cNvPr>
              <p:cNvGrpSpPr/>
              <p:nvPr/>
            </p:nvGrpSpPr>
            <p:grpSpPr>
              <a:xfrm>
                <a:off x="5351427" y="1016873"/>
                <a:ext cx="4058381" cy="789858"/>
                <a:chOff x="1151679" y="991132"/>
                <a:chExt cx="3464356" cy="789858"/>
              </a:xfrm>
            </p:grpSpPr>
            <p:sp>
              <p:nvSpPr>
                <p:cNvPr id="62" name="Rectangle: Rounded Corners 61">
                  <a:extLst>
                    <a:ext uri="{FF2B5EF4-FFF2-40B4-BE49-F238E27FC236}">
                      <a16:creationId xmlns:a16="http://schemas.microsoft.com/office/drawing/2014/main" id="{EF362FE1-F73A-4D54-B247-A61D1A087384}"/>
                    </a:ext>
                  </a:extLst>
                </p:cNvPr>
                <p:cNvSpPr/>
                <p:nvPr/>
              </p:nvSpPr>
              <p:spPr>
                <a:xfrm>
                  <a:off x="1151679" y="991132"/>
                  <a:ext cx="3464356" cy="789858"/>
                </a:xfrm>
                <a:prstGeom prst="roundRect">
                  <a:avLst/>
                </a:prstGeom>
                <a:gradFill>
                  <a:gsLst>
                    <a:gs pos="68000">
                      <a:schemeClr val="bg2">
                        <a:tint val="90000"/>
                        <a:lumMod val="120000"/>
                      </a:schemeClr>
                    </a:gs>
                    <a:gs pos="100000">
                      <a:schemeClr val="bg2">
                        <a:shade val="98000"/>
                        <a:satMod val="120000"/>
                        <a:lumMod val="98000"/>
                      </a:schemeClr>
                    </a:gs>
                  </a:gsLst>
                  <a:lin ang="5400000" scaled="0"/>
                </a:gra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ru-RU"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3" name="Rectangle: Rounded Corners 62">
                  <a:extLst>
                    <a:ext uri="{FF2B5EF4-FFF2-40B4-BE49-F238E27FC236}">
                      <a16:creationId xmlns:a16="http://schemas.microsoft.com/office/drawing/2014/main" id="{A43A44DF-5AB7-434F-BDBD-CCE3C368D3AD}"/>
                    </a:ext>
                  </a:extLst>
                </p:cNvPr>
                <p:cNvSpPr/>
                <p:nvPr/>
              </p:nvSpPr>
              <p:spPr>
                <a:xfrm>
                  <a:off x="1164254" y="1012691"/>
                  <a:ext cx="73564" cy="749795"/>
                </a:xfrm>
                <a:prstGeom prst="roundRect">
                  <a:avLst/>
                </a:prstGeom>
                <a:solidFill>
                  <a:schemeClr val="tx2">
                    <a:lumMod val="75000"/>
                  </a:schemeClr>
                </a:solidFill>
                <a:ln>
                  <a:solidFill>
                    <a:schemeClr val="accent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93" name="Group 92">
                <a:extLst>
                  <a:ext uri="{FF2B5EF4-FFF2-40B4-BE49-F238E27FC236}">
                    <a16:creationId xmlns:a16="http://schemas.microsoft.com/office/drawing/2014/main" id="{23B3518F-2059-45B5-BB1A-07E221843092}"/>
                  </a:ext>
                </a:extLst>
              </p:cNvPr>
              <p:cNvGrpSpPr/>
              <p:nvPr/>
            </p:nvGrpSpPr>
            <p:grpSpPr>
              <a:xfrm>
                <a:off x="5665465" y="1118106"/>
                <a:ext cx="3703429" cy="412703"/>
                <a:chOff x="5648935" y="1110097"/>
                <a:chExt cx="3703429" cy="412703"/>
              </a:xfrm>
            </p:grpSpPr>
            <p:sp>
              <p:nvSpPr>
                <p:cNvPr id="74" name="Rectangle 73">
                  <a:extLst>
                    <a:ext uri="{FF2B5EF4-FFF2-40B4-BE49-F238E27FC236}">
                      <a16:creationId xmlns:a16="http://schemas.microsoft.com/office/drawing/2014/main" id="{D940F56A-0F8A-4E15-AF8D-BB8A1592204B}"/>
                    </a:ext>
                  </a:extLst>
                </p:cNvPr>
                <p:cNvSpPr/>
                <p:nvPr/>
              </p:nvSpPr>
              <p:spPr>
                <a:xfrm>
                  <a:off x="9072155" y="1267576"/>
                  <a:ext cx="280209" cy="255224"/>
                </a:xfrm>
                <a:prstGeom prst="rect">
                  <a:avLst/>
                </a:prstGeom>
                <a:solidFill>
                  <a:schemeClr val="tx2">
                    <a:lumMod val="75000"/>
                  </a:schemeClr>
                </a:solidFill>
                <a:ln>
                  <a:solidFill>
                    <a:srgbClr val="00001A">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g-Cyrl-TJ" dirty="0"/>
                    <a:t>2</a:t>
                  </a:r>
                  <a:endParaRPr lang="ru-RU" dirty="0"/>
                </a:p>
              </p:txBody>
            </p:sp>
            <p:sp>
              <p:nvSpPr>
                <p:cNvPr id="91" name="Rectangle 90">
                  <a:extLst>
                    <a:ext uri="{FF2B5EF4-FFF2-40B4-BE49-F238E27FC236}">
                      <a16:creationId xmlns:a16="http://schemas.microsoft.com/office/drawing/2014/main" id="{C95CCF09-8ADF-429A-920D-E05F0E9DBE1D}"/>
                    </a:ext>
                  </a:extLst>
                </p:cNvPr>
                <p:cNvSpPr/>
                <p:nvPr/>
              </p:nvSpPr>
              <p:spPr>
                <a:xfrm>
                  <a:off x="5648935" y="1110097"/>
                  <a:ext cx="3636372" cy="284693"/>
                </a:xfrm>
                <a:prstGeom prst="rect">
                  <a:avLst/>
                </a:prstGeom>
              </p:spPr>
              <p:txBody>
                <a:bodyPr wrap="square">
                  <a:spAutoFit/>
                </a:bodyPr>
                <a:lstStyle/>
                <a:p>
                  <a:pPr algn="just"/>
                  <a:endParaRPr lang="ru-RU" sz="1250" dirty="0">
                    <a:solidFill>
                      <a:schemeClr val="tx1">
                        <a:lumMod val="95000"/>
                        <a:lumOff val="5000"/>
                      </a:schemeClr>
                    </a:solidFill>
                    <a:latin typeface="Palatino Linotype" pitchFamily="18" charset="0"/>
                  </a:endParaRPr>
                </a:p>
              </p:txBody>
            </p:sp>
          </p:grpSp>
        </p:grpSp>
        <p:sp>
          <p:nvSpPr>
            <p:cNvPr id="2" name="Rectangle 1">
              <a:extLst>
                <a:ext uri="{FF2B5EF4-FFF2-40B4-BE49-F238E27FC236}">
                  <a16:creationId xmlns:a16="http://schemas.microsoft.com/office/drawing/2014/main" id="{4EA6CBC8-BC19-4FB7-B9EC-BDB9BB8CC9F2}"/>
                </a:ext>
              </a:extLst>
            </p:cNvPr>
            <p:cNvSpPr/>
            <p:nvPr/>
          </p:nvSpPr>
          <p:spPr>
            <a:xfrm>
              <a:off x="5181229" y="970452"/>
              <a:ext cx="3452234" cy="669414"/>
            </a:xfrm>
            <a:prstGeom prst="rect">
              <a:avLst/>
            </a:prstGeom>
          </p:spPr>
          <p:txBody>
            <a:bodyPr wrap="square">
              <a:spAutoFit/>
            </a:bodyPr>
            <a:lstStyle/>
            <a:p>
              <a:pPr lvl="0" algn="just"/>
              <a:r>
                <a:rPr lang="ru-RU" sz="1250" dirty="0">
                  <a:solidFill>
                    <a:schemeClr val="tx1">
                      <a:lumMod val="95000"/>
                      <a:lumOff val="5000"/>
                    </a:schemeClr>
                  </a:solidFill>
                  <a:latin typeface="Palatino Linotype" pitchFamily="18" charset="0"/>
                </a:rPr>
                <a:t>Баррасӣ ва мувофиқаи  </a:t>
              </a:r>
              <a:r>
                <a:rPr lang="tt-RU" sz="1250" dirty="0">
                  <a:solidFill>
                    <a:schemeClr val="tx1">
                      <a:lumMod val="95000"/>
                      <a:lumOff val="5000"/>
                    </a:schemeClr>
                  </a:solidFill>
                  <a:latin typeface="Palatino Linotype" pitchFamily="18" charset="0"/>
                </a:rPr>
                <a:t>лоиҳаи СМҲ  бо воҳидҳои сохтории </a:t>
              </a:r>
              <a:r>
                <a:rPr lang="ru-RU" sz="1250" dirty="0">
                  <a:solidFill>
                    <a:schemeClr val="tx1">
                      <a:lumMod val="95000"/>
                      <a:lumOff val="5000"/>
                    </a:schemeClr>
                  </a:solidFill>
                  <a:latin typeface="Palatino Linotype" pitchFamily="18" charset="0"/>
                </a:rPr>
                <a:t>БМТ, ТҚМ</a:t>
              </a:r>
              <a:r>
                <a:rPr lang="en-US" sz="1250" dirty="0">
                  <a:solidFill>
                    <a:schemeClr val="tx1">
                      <a:lumMod val="95000"/>
                      <a:lumOff val="5000"/>
                    </a:schemeClr>
                  </a:solidFill>
                  <a:latin typeface="Palatino Linotype" pitchFamily="18" charset="0"/>
                </a:rPr>
                <a:t> </a:t>
              </a:r>
              <a:r>
                <a:rPr lang="tt-RU" sz="1250" dirty="0">
                  <a:solidFill>
                    <a:schemeClr val="tx1">
                      <a:lumMod val="95000"/>
                      <a:lumOff val="5000"/>
                    </a:schemeClr>
                  </a:solidFill>
                  <a:latin typeface="Palatino Linotype" pitchFamily="18" charset="0"/>
                </a:rPr>
                <a:t>ва </a:t>
              </a:r>
              <a:r>
                <a:rPr lang="ru-RU" sz="1250" dirty="0">
                  <a:solidFill>
                    <a:schemeClr val="tx1">
                      <a:lumMod val="95000"/>
                      <a:lumOff val="5000"/>
                    </a:schemeClr>
                  </a:solidFill>
                  <a:latin typeface="Palatino Linotype" pitchFamily="18" charset="0"/>
                </a:rPr>
                <a:t>ҷойгир намудани он дар сомонаи расмии БМТ </a:t>
              </a:r>
            </a:p>
          </p:txBody>
        </p:sp>
      </p:grpSp>
      <p:grpSp>
        <p:nvGrpSpPr>
          <p:cNvPr id="110" name="Group 109">
            <a:extLst>
              <a:ext uri="{FF2B5EF4-FFF2-40B4-BE49-F238E27FC236}">
                <a16:creationId xmlns:a16="http://schemas.microsoft.com/office/drawing/2014/main" id="{FDB70EB9-9219-4597-A995-A86334DBEF94}"/>
              </a:ext>
            </a:extLst>
          </p:cNvPr>
          <p:cNvGrpSpPr/>
          <p:nvPr/>
        </p:nvGrpSpPr>
        <p:grpSpPr>
          <a:xfrm>
            <a:off x="4931581" y="2753661"/>
            <a:ext cx="4058243" cy="817648"/>
            <a:chOff x="4904936" y="2798126"/>
            <a:chExt cx="4058243" cy="789858"/>
          </a:xfrm>
        </p:grpSpPr>
        <p:grpSp>
          <p:nvGrpSpPr>
            <p:cNvPr id="100" name="Group 99">
              <a:extLst>
                <a:ext uri="{FF2B5EF4-FFF2-40B4-BE49-F238E27FC236}">
                  <a16:creationId xmlns:a16="http://schemas.microsoft.com/office/drawing/2014/main" id="{E3B51214-E394-4DE6-92AB-57C337415108}"/>
                </a:ext>
              </a:extLst>
            </p:cNvPr>
            <p:cNvGrpSpPr/>
            <p:nvPr/>
          </p:nvGrpSpPr>
          <p:grpSpPr>
            <a:xfrm>
              <a:off x="4904936" y="2798126"/>
              <a:ext cx="4058243" cy="789858"/>
              <a:chOff x="4904936" y="2798126"/>
              <a:chExt cx="4058243" cy="789858"/>
            </a:xfrm>
          </p:grpSpPr>
          <p:grpSp>
            <p:nvGrpSpPr>
              <p:cNvPr id="67" name="Group 66">
                <a:extLst>
                  <a:ext uri="{FF2B5EF4-FFF2-40B4-BE49-F238E27FC236}">
                    <a16:creationId xmlns:a16="http://schemas.microsoft.com/office/drawing/2014/main" id="{AD6D9CB5-4D17-4EB1-8F87-490BB12178FF}"/>
                  </a:ext>
                </a:extLst>
              </p:cNvPr>
              <p:cNvGrpSpPr/>
              <p:nvPr/>
            </p:nvGrpSpPr>
            <p:grpSpPr>
              <a:xfrm>
                <a:off x="4904936" y="2798126"/>
                <a:ext cx="4058243" cy="789858"/>
                <a:chOff x="759998" y="948605"/>
                <a:chExt cx="3488368" cy="789858"/>
              </a:xfrm>
            </p:grpSpPr>
            <p:sp>
              <p:nvSpPr>
                <p:cNvPr id="68" name="Rectangle: Rounded Corners 67">
                  <a:extLst>
                    <a:ext uri="{FF2B5EF4-FFF2-40B4-BE49-F238E27FC236}">
                      <a16:creationId xmlns:a16="http://schemas.microsoft.com/office/drawing/2014/main" id="{0DB11858-F899-42C5-8E42-28A6C88013D8}"/>
                    </a:ext>
                  </a:extLst>
                </p:cNvPr>
                <p:cNvSpPr/>
                <p:nvPr/>
              </p:nvSpPr>
              <p:spPr>
                <a:xfrm>
                  <a:off x="784010" y="948605"/>
                  <a:ext cx="3464356" cy="789858"/>
                </a:xfrm>
                <a:prstGeom prst="roundRect">
                  <a:avLst/>
                </a:prstGeom>
                <a:gradFill>
                  <a:gsLst>
                    <a:gs pos="68000">
                      <a:schemeClr val="bg2">
                        <a:tint val="90000"/>
                        <a:lumMod val="120000"/>
                      </a:schemeClr>
                    </a:gs>
                    <a:gs pos="100000">
                      <a:schemeClr val="bg2">
                        <a:shade val="98000"/>
                        <a:satMod val="120000"/>
                        <a:lumMod val="98000"/>
                      </a:schemeClr>
                    </a:gs>
                  </a:gsLst>
                  <a:lin ang="5400000" scaled="0"/>
                </a:gradFill>
                <a:ln>
                  <a:solidFill>
                    <a:srgbClr val="5CFF0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ru-RU"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9" name="Rectangle: Rounded Corners 68">
                  <a:extLst>
                    <a:ext uri="{FF2B5EF4-FFF2-40B4-BE49-F238E27FC236}">
                      <a16:creationId xmlns:a16="http://schemas.microsoft.com/office/drawing/2014/main" id="{56247251-9403-4488-AEDC-ED477DC4C0AB}"/>
                    </a:ext>
                  </a:extLst>
                </p:cNvPr>
                <p:cNvSpPr/>
                <p:nvPr/>
              </p:nvSpPr>
              <p:spPr>
                <a:xfrm>
                  <a:off x="759998" y="974488"/>
                  <a:ext cx="108889" cy="731073"/>
                </a:xfrm>
                <a:prstGeom prst="roundRect">
                  <a:avLst/>
                </a:prstGeom>
                <a:solidFill>
                  <a:srgbClr val="5CFF01"/>
                </a:solidFill>
                <a:ln>
                  <a:solidFill>
                    <a:srgbClr val="5CFF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76" name="Rectangle 75">
                <a:extLst>
                  <a:ext uri="{FF2B5EF4-FFF2-40B4-BE49-F238E27FC236}">
                    <a16:creationId xmlns:a16="http://schemas.microsoft.com/office/drawing/2014/main" id="{A195D9DB-F2FA-4939-A521-9C0EE7E5962A}"/>
                  </a:ext>
                </a:extLst>
              </p:cNvPr>
              <p:cNvSpPr/>
              <p:nvPr/>
            </p:nvSpPr>
            <p:spPr>
              <a:xfrm>
                <a:off x="8594606" y="3014648"/>
                <a:ext cx="280209" cy="255224"/>
              </a:xfrm>
              <a:prstGeom prst="rect">
                <a:avLst/>
              </a:prstGeom>
              <a:solidFill>
                <a:srgbClr val="5CFF0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g-Cyrl-TJ" dirty="0"/>
                  <a:t>6</a:t>
                </a:r>
                <a:endParaRPr lang="ru-RU" dirty="0"/>
              </a:p>
            </p:txBody>
          </p:sp>
        </p:grpSp>
        <p:sp>
          <p:nvSpPr>
            <p:cNvPr id="84" name="Rectangle 83">
              <a:extLst>
                <a:ext uri="{FF2B5EF4-FFF2-40B4-BE49-F238E27FC236}">
                  <a16:creationId xmlns:a16="http://schemas.microsoft.com/office/drawing/2014/main" id="{8B859FAA-1496-4EC3-804C-E0C04AA9E2B9}"/>
                </a:ext>
              </a:extLst>
            </p:cNvPr>
            <p:cNvSpPr/>
            <p:nvPr/>
          </p:nvSpPr>
          <p:spPr>
            <a:xfrm>
              <a:off x="5189862" y="2943272"/>
              <a:ext cx="3552237" cy="477054"/>
            </a:xfrm>
            <a:prstGeom prst="rect">
              <a:avLst/>
            </a:prstGeom>
          </p:spPr>
          <p:txBody>
            <a:bodyPr wrap="square">
              <a:spAutoFit/>
            </a:bodyPr>
            <a:lstStyle/>
            <a:p>
              <a:pPr>
                <a:defRPr sz="1000"/>
              </a:pPr>
              <a:r>
                <a:rPr lang="ru-RU" sz="1250" dirty="0">
                  <a:solidFill>
                    <a:schemeClr val="tx1">
                      <a:lumMod val="95000"/>
                      <a:lumOff val="5000"/>
                    </a:schemeClr>
                  </a:solidFill>
                  <a:latin typeface="Palatino Linotype" pitchFamily="18" charset="0"/>
                </a:rPr>
                <a:t>Баррасии лоиҳа дар Гурӯҳи кории </a:t>
              </a:r>
            </a:p>
            <a:p>
              <a:pPr>
                <a:defRPr sz="1000"/>
              </a:pPr>
              <a:r>
                <a:rPr lang="ru-RU" sz="1250" dirty="0">
                  <a:solidFill>
                    <a:schemeClr val="tx1">
                      <a:lumMod val="95000"/>
                      <a:lumOff val="5000"/>
                    </a:schemeClr>
                  </a:solidFill>
                  <a:latin typeface="Palatino Linotype" pitchFamily="18" charset="0"/>
                </a:rPr>
                <a:t>назди Раёсати БМТ</a:t>
              </a:r>
            </a:p>
          </p:txBody>
        </p:sp>
      </p:grpSp>
      <p:grpSp>
        <p:nvGrpSpPr>
          <p:cNvPr id="8" name="Group 7">
            <a:extLst>
              <a:ext uri="{FF2B5EF4-FFF2-40B4-BE49-F238E27FC236}">
                <a16:creationId xmlns:a16="http://schemas.microsoft.com/office/drawing/2014/main" id="{54105556-CB09-457A-A55C-D87017AE0BDB}"/>
              </a:ext>
            </a:extLst>
          </p:cNvPr>
          <p:cNvGrpSpPr/>
          <p:nvPr/>
        </p:nvGrpSpPr>
        <p:grpSpPr>
          <a:xfrm>
            <a:off x="4940878" y="1860103"/>
            <a:ext cx="4030308" cy="789858"/>
            <a:chOff x="4940878" y="1860103"/>
            <a:chExt cx="4030308" cy="789858"/>
          </a:xfrm>
        </p:grpSpPr>
        <p:grpSp>
          <p:nvGrpSpPr>
            <p:cNvPr id="97" name="Group 96">
              <a:extLst>
                <a:ext uri="{FF2B5EF4-FFF2-40B4-BE49-F238E27FC236}">
                  <a16:creationId xmlns:a16="http://schemas.microsoft.com/office/drawing/2014/main" id="{1811ED4D-58EC-4C1C-9BE1-8D01E03B5B1F}"/>
                </a:ext>
              </a:extLst>
            </p:cNvPr>
            <p:cNvGrpSpPr/>
            <p:nvPr/>
          </p:nvGrpSpPr>
          <p:grpSpPr>
            <a:xfrm>
              <a:off x="4940878" y="1860103"/>
              <a:ext cx="4030308" cy="789858"/>
              <a:chOff x="4875560" y="1886313"/>
              <a:chExt cx="4030308" cy="789858"/>
            </a:xfrm>
          </p:grpSpPr>
          <p:grpSp>
            <p:nvGrpSpPr>
              <p:cNvPr id="96" name="Group 95">
                <a:extLst>
                  <a:ext uri="{FF2B5EF4-FFF2-40B4-BE49-F238E27FC236}">
                    <a16:creationId xmlns:a16="http://schemas.microsoft.com/office/drawing/2014/main" id="{8435C147-37CB-4F99-92A2-31492B99F723}"/>
                  </a:ext>
                </a:extLst>
              </p:cNvPr>
              <p:cNvGrpSpPr/>
              <p:nvPr/>
            </p:nvGrpSpPr>
            <p:grpSpPr>
              <a:xfrm>
                <a:off x="4875560" y="1886313"/>
                <a:ext cx="4030308" cy="789858"/>
                <a:chOff x="4875560" y="1886313"/>
                <a:chExt cx="4030308" cy="789858"/>
              </a:xfrm>
            </p:grpSpPr>
            <p:grpSp>
              <p:nvGrpSpPr>
                <p:cNvPr id="64" name="Group 63">
                  <a:extLst>
                    <a:ext uri="{FF2B5EF4-FFF2-40B4-BE49-F238E27FC236}">
                      <a16:creationId xmlns:a16="http://schemas.microsoft.com/office/drawing/2014/main" id="{DE2A202F-5FDD-41F0-BF16-8A48F015C2BD}"/>
                    </a:ext>
                  </a:extLst>
                </p:cNvPr>
                <p:cNvGrpSpPr/>
                <p:nvPr/>
              </p:nvGrpSpPr>
              <p:grpSpPr>
                <a:xfrm>
                  <a:off x="4875560" y="1886313"/>
                  <a:ext cx="4030308" cy="789858"/>
                  <a:chOff x="745464" y="948322"/>
                  <a:chExt cx="3464356" cy="789858"/>
                </a:xfrm>
              </p:grpSpPr>
              <p:sp>
                <p:nvSpPr>
                  <p:cNvPr id="65" name="Rectangle: Rounded Corners 64">
                    <a:extLst>
                      <a:ext uri="{FF2B5EF4-FFF2-40B4-BE49-F238E27FC236}">
                        <a16:creationId xmlns:a16="http://schemas.microsoft.com/office/drawing/2014/main" id="{ECE57E03-874C-4CB4-B0DC-BE094A376440}"/>
                      </a:ext>
                    </a:extLst>
                  </p:cNvPr>
                  <p:cNvSpPr/>
                  <p:nvPr/>
                </p:nvSpPr>
                <p:spPr>
                  <a:xfrm>
                    <a:off x="745464" y="948322"/>
                    <a:ext cx="3464356" cy="789858"/>
                  </a:xfrm>
                  <a:prstGeom prst="roundRect">
                    <a:avLst/>
                  </a:prstGeom>
                  <a:gradFill>
                    <a:gsLst>
                      <a:gs pos="68000">
                        <a:schemeClr val="bg2">
                          <a:tint val="90000"/>
                          <a:lumMod val="120000"/>
                        </a:schemeClr>
                      </a:gs>
                      <a:gs pos="100000">
                        <a:schemeClr val="bg2">
                          <a:shade val="98000"/>
                          <a:satMod val="120000"/>
                          <a:lumMod val="98000"/>
                        </a:schemeClr>
                      </a:gs>
                    </a:gsLst>
                    <a:lin ang="5400000" scaled="0"/>
                  </a:gradFill>
                  <a:ln>
                    <a:solidFill>
                      <a:srgbClr val="7030A0"/>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ru-RU" sz="11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6" name="Rectangle: Rounded Corners 65">
                    <a:extLst>
                      <a:ext uri="{FF2B5EF4-FFF2-40B4-BE49-F238E27FC236}">
                        <a16:creationId xmlns:a16="http://schemas.microsoft.com/office/drawing/2014/main" id="{6B64C636-43A6-44AD-8824-8766F5231FBE}"/>
                      </a:ext>
                    </a:extLst>
                  </p:cNvPr>
                  <p:cNvSpPr/>
                  <p:nvPr/>
                </p:nvSpPr>
                <p:spPr>
                  <a:xfrm>
                    <a:off x="768367" y="985590"/>
                    <a:ext cx="77994" cy="738375"/>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75" name="Rectangle 74">
                  <a:extLst>
                    <a:ext uri="{FF2B5EF4-FFF2-40B4-BE49-F238E27FC236}">
                      <a16:creationId xmlns:a16="http://schemas.microsoft.com/office/drawing/2014/main" id="{9CBB2DB0-F28A-46CD-8392-D495D959CDB2}"/>
                    </a:ext>
                  </a:extLst>
                </p:cNvPr>
                <p:cNvSpPr/>
                <p:nvPr/>
              </p:nvSpPr>
              <p:spPr>
                <a:xfrm>
                  <a:off x="8591013" y="2153630"/>
                  <a:ext cx="280209" cy="255224"/>
                </a:xfrm>
                <a:prstGeom prst="rect">
                  <a:avLst/>
                </a:prstGeom>
                <a:solidFill>
                  <a:srgbClr val="7030A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g-Cyrl-TJ" dirty="0"/>
                    <a:t>4</a:t>
                  </a:r>
                  <a:endParaRPr lang="ru-RU" dirty="0"/>
                </a:p>
              </p:txBody>
            </p:sp>
          </p:grpSp>
          <p:sp>
            <p:nvSpPr>
              <p:cNvPr id="82" name="Rectangle 81">
                <a:extLst>
                  <a:ext uri="{FF2B5EF4-FFF2-40B4-BE49-F238E27FC236}">
                    <a16:creationId xmlns:a16="http://schemas.microsoft.com/office/drawing/2014/main" id="{0EEC525F-7894-45EE-88AB-9A6BE638C859}"/>
                  </a:ext>
                </a:extLst>
              </p:cNvPr>
              <p:cNvSpPr/>
              <p:nvPr/>
            </p:nvSpPr>
            <p:spPr>
              <a:xfrm>
                <a:off x="4960040" y="1968556"/>
                <a:ext cx="3511851" cy="284693"/>
              </a:xfrm>
              <a:prstGeom prst="rect">
                <a:avLst/>
              </a:prstGeom>
            </p:spPr>
            <p:txBody>
              <a:bodyPr wrap="square">
                <a:spAutoFit/>
              </a:bodyPr>
              <a:lstStyle/>
              <a:p>
                <a:pPr algn="just"/>
                <a:endParaRPr lang="ru-RU" sz="1250" dirty="0">
                  <a:solidFill>
                    <a:schemeClr val="tx1">
                      <a:lumMod val="95000"/>
                      <a:lumOff val="5000"/>
                    </a:schemeClr>
                  </a:solidFill>
                  <a:latin typeface="Palatino Linotype" pitchFamily="18" charset="0"/>
                </a:endParaRPr>
              </a:p>
            </p:txBody>
          </p:sp>
        </p:grpSp>
        <p:sp>
          <p:nvSpPr>
            <p:cNvPr id="79" name="Rectangle 78">
              <a:extLst>
                <a:ext uri="{FF2B5EF4-FFF2-40B4-BE49-F238E27FC236}">
                  <a16:creationId xmlns:a16="http://schemas.microsoft.com/office/drawing/2014/main" id="{681EA3A3-0E42-4DD0-B031-CE778F17DC8B}"/>
                </a:ext>
              </a:extLst>
            </p:cNvPr>
            <p:cNvSpPr/>
            <p:nvPr/>
          </p:nvSpPr>
          <p:spPr>
            <a:xfrm>
              <a:off x="5215515" y="1971056"/>
              <a:ext cx="3552237" cy="493838"/>
            </a:xfrm>
            <a:prstGeom prst="rect">
              <a:avLst/>
            </a:prstGeom>
          </p:spPr>
          <p:txBody>
            <a:bodyPr wrap="square">
              <a:spAutoFit/>
            </a:bodyPr>
            <a:lstStyle/>
            <a:p>
              <a:pPr lvl="0" algn="just"/>
              <a:r>
                <a:rPr lang="tg-Cyrl-TJ" sz="1250" dirty="0">
                  <a:solidFill>
                    <a:schemeClr val="tx1">
                      <a:lumMod val="95000"/>
                      <a:lumOff val="5000"/>
                    </a:schemeClr>
                  </a:solidFill>
                  <a:latin typeface="Palatino Linotype" pitchFamily="18" charset="0"/>
                </a:rPr>
                <a:t>Мувоф</a:t>
              </a:r>
              <a:r>
                <a:rPr lang="ru-RU" sz="1250" dirty="0">
                  <a:solidFill>
                    <a:schemeClr val="tx1">
                      <a:lumMod val="95000"/>
                      <a:lumOff val="5000"/>
                    </a:schemeClr>
                  </a:solidFill>
                  <a:latin typeface="Palatino Linotype" pitchFamily="18" charset="0"/>
                </a:rPr>
                <a:t>иқаи ниҳоии СМҲ боназардошти  пешниҳоди</a:t>
              </a:r>
              <a:r>
                <a:rPr lang="en-US" sz="1250" dirty="0">
                  <a:solidFill>
                    <a:schemeClr val="tx1">
                      <a:lumMod val="95000"/>
                      <a:lumOff val="5000"/>
                    </a:schemeClr>
                  </a:solidFill>
                  <a:latin typeface="Palatino Linotype" pitchFamily="18" charset="0"/>
                </a:rPr>
                <a:t> </a:t>
              </a:r>
              <a:r>
                <a:rPr lang="tg-Cyrl-TJ" sz="1250" dirty="0">
                  <a:solidFill>
                    <a:schemeClr val="tx1">
                      <a:lumMod val="95000"/>
                      <a:lumOff val="5000"/>
                    </a:schemeClr>
                  </a:solidFill>
                  <a:latin typeface="Palatino Linotype" pitchFamily="18" charset="0"/>
                </a:rPr>
                <a:t>ТҚМ</a:t>
              </a:r>
              <a:endParaRPr lang="ru-RU" sz="1250" dirty="0">
                <a:solidFill>
                  <a:schemeClr val="tx1">
                    <a:lumMod val="95000"/>
                    <a:lumOff val="5000"/>
                  </a:schemeClr>
                </a:solidFill>
                <a:latin typeface="Palatino Linotype" pitchFamily="18" charset="0"/>
              </a:endParaRPr>
            </a:p>
          </p:txBody>
        </p:sp>
      </p:grpSp>
      <p:grpSp>
        <p:nvGrpSpPr>
          <p:cNvPr id="11" name="Group 10">
            <a:extLst>
              <a:ext uri="{FF2B5EF4-FFF2-40B4-BE49-F238E27FC236}">
                <a16:creationId xmlns:a16="http://schemas.microsoft.com/office/drawing/2014/main" id="{79AEBD08-9D63-41CB-AFA3-FEB2283976E1}"/>
              </a:ext>
            </a:extLst>
          </p:cNvPr>
          <p:cNvGrpSpPr/>
          <p:nvPr/>
        </p:nvGrpSpPr>
        <p:grpSpPr>
          <a:xfrm>
            <a:off x="194982" y="2752251"/>
            <a:ext cx="4030308" cy="810429"/>
            <a:chOff x="194982" y="2752251"/>
            <a:chExt cx="4030308" cy="810429"/>
          </a:xfrm>
        </p:grpSpPr>
        <p:grpSp>
          <p:nvGrpSpPr>
            <p:cNvPr id="109" name="Group 108">
              <a:extLst>
                <a:ext uri="{FF2B5EF4-FFF2-40B4-BE49-F238E27FC236}">
                  <a16:creationId xmlns:a16="http://schemas.microsoft.com/office/drawing/2014/main" id="{33F931A0-3282-46E0-BFD1-D9A68C4D1CAD}"/>
                </a:ext>
              </a:extLst>
            </p:cNvPr>
            <p:cNvGrpSpPr/>
            <p:nvPr/>
          </p:nvGrpSpPr>
          <p:grpSpPr>
            <a:xfrm>
              <a:off x="194982" y="2752251"/>
              <a:ext cx="4030308" cy="810429"/>
              <a:chOff x="194982" y="2752251"/>
              <a:chExt cx="4030308" cy="810429"/>
            </a:xfrm>
          </p:grpSpPr>
          <p:grpSp>
            <p:nvGrpSpPr>
              <p:cNvPr id="49" name="Group 48">
                <a:extLst>
                  <a:ext uri="{FF2B5EF4-FFF2-40B4-BE49-F238E27FC236}">
                    <a16:creationId xmlns:a16="http://schemas.microsoft.com/office/drawing/2014/main" id="{38C23CE0-CABF-4C62-AE6B-409543FC7528}"/>
                  </a:ext>
                </a:extLst>
              </p:cNvPr>
              <p:cNvGrpSpPr/>
              <p:nvPr/>
            </p:nvGrpSpPr>
            <p:grpSpPr>
              <a:xfrm>
                <a:off x="194982" y="2772822"/>
                <a:ext cx="4030308" cy="789858"/>
                <a:chOff x="745464" y="948322"/>
                <a:chExt cx="3464356" cy="789858"/>
              </a:xfrm>
            </p:grpSpPr>
            <p:sp>
              <p:nvSpPr>
                <p:cNvPr id="50" name="Rectangle: Rounded Corners 49">
                  <a:extLst>
                    <a:ext uri="{FF2B5EF4-FFF2-40B4-BE49-F238E27FC236}">
                      <a16:creationId xmlns:a16="http://schemas.microsoft.com/office/drawing/2014/main" id="{72856ABC-813E-4994-ABF0-F28C189760FC}"/>
                    </a:ext>
                  </a:extLst>
                </p:cNvPr>
                <p:cNvSpPr/>
                <p:nvPr/>
              </p:nvSpPr>
              <p:spPr>
                <a:xfrm>
                  <a:off x="745464" y="948322"/>
                  <a:ext cx="3464356" cy="789858"/>
                </a:xfrm>
                <a:prstGeom prst="roundRect">
                  <a:avLst/>
                </a:prstGeom>
                <a:gradFill>
                  <a:gsLst>
                    <a:gs pos="68000">
                      <a:schemeClr val="bg2">
                        <a:tint val="90000"/>
                        <a:lumMod val="120000"/>
                      </a:schemeClr>
                    </a:gs>
                    <a:gs pos="100000">
                      <a:schemeClr val="bg2">
                        <a:shade val="98000"/>
                        <a:satMod val="120000"/>
                        <a:lumMod val="98000"/>
                      </a:schemeClr>
                    </a:gs>
                  </a:gsLst>
                  <a:lin ang="5400000" scaled="0"/>
                </a:gra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ru-RU" sz="11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51" name="Rectangle: Rounded Corners 50">
                  <a:extLst>
                    <a:ext uri="{FF2B5EF4-FFF2-40B4-BE49-F238E27FC236}">
                      <a16:creationId xmlns:a16="http://schemas.microsoft.com/office/drawing/2014/main" id="{9B368473-802F-4888-ABE5-B15559204DD9}"/>
                    </a:ext>
                  </a:extLst>
                </p:cNvPr>
                <p:cNvSpPr/>
                <p:nvPr/>
              </p:nvSpPr>
              <p:spPr>
                <a:xfrm>
                  <a:off x="4131826" y="974063"/>
                  <a:ext cx="77994" cy="738375"/>
                </a:xfrm>
                <a:prstGeom prst="roundRect">
                  <a:avLst/>
                </a:prstGeom>
                <a:solidFill>
                  <a:schemeClr val="accent6">
                    <a:lumMod val="60000"/>
                    <a:lumOff val="40000"/>
                  </a:schemeClr>
                </a:solidFill>
                <a:ln>
                  <a:solidFill>
                    <a:schemeClr val="accent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08" name="Group 107">
                <a:extLst>
                  <a:ext uri="{FF2B5EF4-FFF2-40B4-BE49-F238E27FC236}">
                    <a16:creationId xmlns:a16="http://schemas.microsoft.com/office/drawing/2014/main" id="{92717A04-EE6B-4B2F-A3E5-AC8430A335F8}"/>
                  </a:ext>
                </a:extLst>
              </p:cNvPr>
              <p:cNvGrpSpPr/>
              <p:nvPr/>
            </p:nvGrpSpPr>
            <p:grpSpPr>
              <a:xfrm>
                <a:off x="270604" y="2752251"/>
                <a:ext cx="3697167" cy="466139"/>
                <a:chOff x="270604" y="2752251"/>
                <a:chExt cx="3697167" cy="466139"/>
              </a:xfrm>
            </p:grpSpPr>
            <p:sp>
              <p:nvSpPr>
                <p:cNvPr id="57" name="Rectangle 56">
                  <a:extLst>
                    <a:ext uri="{FF2B5EF4-FFF2-40B4-BE49-F238E27FC236}">
                      <a16:creationId xmlns:a16="http://schemas.microsoft.com/office/drawing/2014/main" id="{0F980B6D-8385-46C5-BC69-832057790A63}"/>
                    </a:ext>
                  </a:extLst>
                </p:cNvPr>
                <p:cNvSpPr/>
                <p:nvPr/>
              </p:nvSpPr>
              <p:spPr>
                <a:xfrm>
                  <a:off x="270604" y="2963166"/>
                  <a:ext cx="280209" cy="255224"/>
                </a:xfrm>
                <a:prstGeom prst="rect">
                  <a:avLst/>
                </a:prstGeom>
                <a:solidFill>
                  <a:schemeClr val="accent6">
                    <a:lumMod val="60000"/>
                    <a:lumOff val="40000"/>
                  </a:schemeClr>
                </a:solidFill>
                <a:ln>
                  <a:solidFill>
                    <a:schemeClr val="accent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g-Cyrl-TJ" dirty="0"/>
                    <a:t>5</a:t>
                  </a:r>
                  <a:endParaRPr lang="ru-RU" dirty="0"/>
                </a:p>
              </p:txBody>
            </p:sp>
            <p:sp>
              <p:nvSpPr>
                <p:cNvPr id="83" name="Rectangle 82">
                  <a:extLst>
                    <a:ext uri="{FF2B5EF4-FFF2-40B4-BE49-F238E27FC236}">
                      <a16:creationId xmlns:a16="http://schemas.microsoft.com/office/drawing/2014/main" id="{E521E51F-682A-4286-916F-FF3147676652}"/>
                    </a:ext>
                  </a:extLst>
                </p:cNvPr>
                <p:cNvSpPr/>
                <p:nvPr/>
              </p:nvSpPr>
              <p:spPr>
                <a:xfrm>
                  <a:off x="521071" y="2752251"/>
                  <a:ext cx="3446700" cy="284693"/>
                </a:xfrm>
                <a:prstGeom prst="rect">
                  <a:avLst/>
                </a:prstGeom>
              </p:spPr>
              <p:txBody>
                <a:bodyPr wrap="square">
                  <a:spAutoFit/>
                </a:bodyPr>
                <a:lstStyle/>
                <a:p>
                  <a:pPr lvl="0" algn="just"/>
                  <a:endParaRPr lang="ru-RU" sz="1250" dirty="0">
                    <a:solidFill>
                      <a:schemeClr val="tx1">
                        <a:lumMod val="95000"/>
                        <a:lumOff val="5000"/>
                      </a:schemeClr>
                    </a:solidFill>
                    <a:latin typeface="Palatino Linotype" pitchFamily="18" charset="0"/>
                  </a:endParaRPr>
                </a:p>
              </p:txBody>
            </p:sp>
          </p:grpSp>
        </p:grpSp>
        <p:sp>
          <p:nvSpPr>
            <p:cNvPr id="95" name="Rectangle 94">
              <a:extLst>
                <a:ext uri="{FF2B5EF4-FFF2-40B4-BE49-F238E27FC236}">
                  <a16:creationId xmlns:a16="http://schemas.microsoft.com/office/drawing/2014/main" id="{807226E7-FBBB-48DA-91C4-9864C03F224C}"/>
                </a:ext>
              </a:extLst>
            </p:cNvPr>
            <p:cNvSpPr/>
            <p:nvPr/>
          </p:nvSpPr>
          <p:spPr>
            <a:xfrm>
              <a:off x="528517" y="2853646"/>
              <a:ext cx="3552237" cy="493838"/>
            </a:xfrm>
            <a:prstGeom prst="rect">
              <a:avLst/>
            </a:prstGeom>
          </p:spPr>
          <p:txBody>
            <a:bodyPr wrap="square">
              <a:spAutoFit/>
            </a:bodyPr>
            <a:lstStyle/>
            <a:p>
              <a:pPr algn="just"/>
              <a:r>
                <a:rPr lang="tg-Cyrl-TJ" sz="1250" dirty="0">
                  <a:solidFill>
                    <a:schemeClr val="tx1">
                      <a:lumMod val="95000"/>
                      <a:lumOff val="5000"/>
                    </a:schemeClr>
                  </a:solidFill>
                  <a:latin typeface="Palatino Linotype" pitchFamily="18" charset="0"/>
                </a:rPr>
                <a:t>Мувофиқа бо Портали интернетии иттилооти ҳуқуқии Ҷумҳурии Тоҷикистон  </a:t>
              </a:r>
              <a:endParaRPr lang="ru-RU" sz="1250" dirty="0">
                <a:solidFill>
                  <a:schemeClr val="tx1">
                    <a:lumMod val="95000"/>
                    <a:lumOff val="5000"/>
                  </a:schemeClr>
                </a:solidFill>
                <a:latin typeface="Palatino Linotype" pitchFamily="18" charset="0"/>
              </a:endParaRPr>
            </a:p>
          </p:txBody>
        </p:sp>
      </p:grpSp>
      <p:grpSp>
        <p:nvGrpSpPr>
          <p:cNvPr id="12" name="Group 11">
            <a:extLst>
              <a:ext uri="{FF2B5EF4-FFF2-40B4-BE49-F238E27FC236}">
                <a16:creationId xmlns:a16="http://schemas.microsoft.com/office/drawing/2014/main" id="{30A32859-752D-4B3E-9365-6862BC707157}"/>
              </a:ext>
            </a:extLst>
          </p:cNvPr>
          <p:cNvGrpSpPr/>
          <p:nvPr/>
        </p:nvGrpSpPr>
        <p:grpSpPr>
          <a:xfrm>
            <a:off x="210059" y="3659330"/>
            <a:ext cx="4030308" cy="789858"/>
            <a:chOff x="210059" y="3659330"/>
            <a:chExt cx="4030308" cy="789858"/>
          </a:xfrm>
        </p:grpSpPr>
        <p:grpSp>
          <p:nvGrpSpPr>
            <p:cNvPr id="111" name="Group 110">
              <a:extLst>
                <a:ext uri="{FF2B5EF4-FFF2-40B4-BE49-F238E27FC236}">
                  <a16:creationId xmlns:a16="http://schemas.microsoft.com/office/drawing/2014/main" id="{8FEFB07E-3480-4E6F-9DAE-5B0B0D214059}"/>
                </a:ext>
              </a:extLst>
            </p:cNvPr>
            <p:cNvGrpSpPr/>
            <p:nvPr/>
          </p:nvGrpSpPr>
          <p:grpSpPr>
            <a:xfrm>
              <a:off x="210059" y="3659330"/>
              <a:ext cx="4030308" cy="789858"/>
              <a:chOff x="210059" y="3659330"/>
              <a:chExt cx="4030308" cy="789858"/>
            </a:xfrm>
          </p:grpSpPr>
          <p:grpSp>
            <p:nvGrpSpPr>
              <p:cNvPr id="104" name="Group 103">
                <a:extLst>
                  <a:ext uri="{FF2B5EF4-FFF2-40B4-BE49-F238E27FC236}">
                    <a16:creationId xmlns:a16="http://schemas.microsoft.com/office/drawing/2014/main" id="{76BCC17F-B5E6-4311-B8A1-CAFAF894E9F7}"/>
                  </a:ext>
                </a:extLst>
              </p:cNvPr>
              <p:cNvGrpSpPr/>
              <p:nvPr/>
            </p:nvGrpSpPr>
            <p:grpSpPr>
              <a:xfrm>
                <a:off x="210059" y="3659330"/>
                <a:ext cx="4030308" cy="789858"/>
                <a:chOff x="210059" y="3659330"/>
                <a:chExt cx="4030308" cy="789858"/>
              </a:xfrm>
            </p:grpSpPr>
            <p:grpSp>
              <p:nvGrpSpPr>
                <p:cNvPr id="52" name="Group 51">
                  <a:extLst>
                    <a:ext uri="{FF2B5EF4-FFF2-40B4-BE49-F238E27FC236}">
                      <a16:creationId xmlns:a16="http://schemas.microsoft.com/office/drawing/2014/main" id="{49AA2855-3CE2-4121-8C48-2EE344262D8A}"/>
                    </a:ext>
                  </a:extLst>
                </p:cNvPr>
                <p:cNvGrpSpPr/>
                <p:nvPr/>
              </p:nvGrpSpPr>
              <p:grpSpPr>
                <a:xfrm>
                  <a:off x="210059" y="3659330"/>
                  <a:ext cx="4030308" cy="789858"/>
                  <a:chOff x="745464" y="948322"/>
                  <a:chExt cx="3464356" cy="789858"/>
                </a:xfrm>
              </p:grpSpPr>
              <p:sp>
                <p:nvSpPr>
                  <p:cNvPr id="53" name="Rectangle: Rounded Corners 52">
                    <a:extLst>
                      <a:ext uri="{FF2B5EF4-FFF2-40B4-BE49-F238E27FC236}">
                        <a16:creationId xmlns:a16="http://schemas.microsoft.com/office/drawing/2014/main" id="{1A6368D1-1995-48AE-895D-B68F048AB389}"/>
                      </a:ext>
                    </a:extLst>
                  </p:cNvPr>
                  <p:cNvSpPr/>
                  <p:nvPr/>
                </p:nvSpPr>
                <p:spPr>
                  <a:xfrm>
                    <a:off x="745464" y="948322"/>
                    <a:ext cx="3464356" cy="789858"/>
                  </a:xfrm>
                  <a:prstGeom prst="roundRect">
                    <a:avLst/>
                  </a:prstGeom>
                  <a:gradFill>
                    <a:gsLst>
                      <a:gs pos="68000">
                        <a:schemeClr val="bg2">
                          <a:tint val="90000"/>
                          <a:lumMod val="120000"/>
                        </a:schemeClr>
                      </a:gs>
                      <a:gs pos="100000">
                        <a:schemeClr val="bg2">
                          <a:shade val="98000"/>
                          <a:satMod val="120000"/>
                          <a:lumMod val="98000"/>
                        </a:schemeClr>
                      </a:gs>
                    </a:gsLst>
                    <a:lin ang="5400000" scaled="0"/>
                  </a:gra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ru-RU" sz="11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54" name="Rectangle: Rounded Corners 53">
                    <a:extLst>
                      <a:ext uri="{FF2B5EF4-FFF2-40B4-BE49-F238E27FC236}">
                        <a16:creationId xmlns:a16="http://schemas.microsoft.com/office/drawing/2014/main" id="{7FE93F92-2749-4FFF-A798-3673D99B114C}"/>
                      </a:ext>
                    </a:extLst>
                  </p:cNvPr>
                  <p:cNvSpPr/>
                  <p:nvPr/>
                </p:nvSpPr>
                <p:spPr>
                  <a:xfrm>
                    <a:off x="4131826" y="974063"/>
                    <a:ext cx="77994" cy="738375"/>
                  </a:xfrm>
                  <a:prstGeom prst="roundRect">
                    <a:avLst/>
                  </a:prstGeom>
                  <a:solidFill>
                    <a:schemeClr val="bg1">
                      <a:lumMod val="50000"/>
                    </a:schemeClr>
                  </a:solidFill>
                  <a:ln>
                    <a:solidFill>
                      <a:schemeClr val="accent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59" name="Rectangle 58">
                  <a:extLst>
                    <a:ext uri="{FF2B5EF4-FFF2-40B4-BE49-F238E27FC236}">
                      <a16:creationId xmlns:a16="http://schemas.microsoft.com/office/drawing/2014/main" id="{C6701BA0-CA69-48D9-BEDB-88FAFBF1DD29}"/>
                    </a:ext>
                  </a:extLst>
                </p:cNvPr>
                <p:cNvSpPr/>
                <p:nvPr/>
              </p:nvSpPr>
              <p:spPr>
                <a:xfrm>
                  <a:off x="266830" y="3867424"/>
                  <a:ext cx="280209" cy="255224"/>
                </a:xfrm>
                <a:prstGeom prst="rect">
                  <a:avLst/>
                </a:prstGeom>
                <a:solidFill>
                  <a:schemeClr val="bg1">
                    <a:lumMod val="50000"/>
                  </a:schemeClr>
                </a:solidFill>
                <a:ln>
                  <a:solidFill>
                    <a:schemeClr val="accent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g-Cyrl-TJ" dirty="0"/>
                    <a:t>7</a:t>
                  </a:r>
                  <a:endParaRPr lang="ru-RU" dirty="0"/>
                </a:p>
              </p:txBody>
            </p:sp>
          </p:grpSp>
          <p:sp>
            <p:nvSpPr>
              <p:cNvPr id="85" name="Rectangle 84">
                <a:extLst>
                  <a:ext uri="{FF2B5EF4-FFF2-40B4-BE49-F238E27FC236}">
                    <a16:creationId xmlns:a16="http://schemas.microsoft.com/office/drawing/2014/main" id="{F07BB95A-05CC-4BFB-9431-9C3E074E87C8}"/>
                  </a:ext>
                </a:extLst>
              </p:cNvPr>
              <p:cNvSpPr/>
              <p:nvPr/>
            </p:nvSpPr>
            <p:spPr>
              <a:xfrm>
                <a:off x="601292" y="3799671"/>
                <a:ext cx="3498750" cy="284693"/>
              </a:xfrm>
              <a:prstGeom prst="rect">
                <a:avLst/>
              </a:prstGeom>
            </p:spPr>
            <p:txBody>
              <a:bodyPr wrap="square">
                <a:spAutoFit/>
              </a:bodyPr>
              <a:lstStyle/>
              <a:p>
                <a:pPr>
                  <a:defRPr sz="1000"/>
                </a:pPr>
                <a:endParaRPr lang="ru-RU" sz="1250" dirty="0">
                  <a:solidFill>
                    <a:schemeClr val="tx1">
                      <a:lumMod val="95000"/>
                      <a:lumOff val="5000"/>
                    </a:schemeClr>
                  </a:solidFill>
                  <a:latin typeface="Palatino Linotype" pitchFamily="18" charset="0"/>
                </a:endParaRPr>
              </a:p>
            </p:txBody>
          </p:sp>
        </p:grpSp>
        <p:sp>
          <p:nvSpPr>
            <p:cNvPr id="98" name="Rectangle 97">
              <a:extLst>
                <a:ext uri="{FF2B5EF4-FFF2-40B4-BE49-F238E27FC236}">
                  <a16:creationId xmlns:a16="http://schemas.microsoft.com/office/drawing/2014/main" id="{A5AA435C-D35B-406A-BCAD-4D1BD31A8480}"/>
                </a:ext>
              </a:extLst>
            </p:cNvPr>
            <p:cNvSpPr/>
            <p:nvPr/>
          </p:nvSpPr>
          <p:spPr>
            <a:xfrm>
              <a:off x="572600" y="3734697"/>
              <a:ext cx="3552237" cy="493838"/>
            </a:xfrm>
            <a:prstGeom prst="rect">
              <a:avLst/>
            </a:prstGeom>
          </p:spPr>
          <p:txBody>
            <a:bodyPr wrap="square">
              <a:spAutoFit/>
            </a:bodyPr>
            <a:lstStyle/>
            <a:p>
              <a:pPr>
                <a:defRPr sz="1000"/>
              </a:pPr>
              <a:r>
                <a:rPr lang="tt-RU" sz="1250" dirty="0">
                  <a:solidFill>
                    <a:schemeClr val="tx1">
                      <a:lumMod val="95000"/>
                      <a:lumOff val="5000"/>
                    </a:schemeClr>
                  </a:solidFill>
                  <a:latin typeface="Palatino Linotype" pitchFamily="18" charset="0"/>
                </a:rPr>
                <a:t>Қабули  лоиҳаи СМҲ  аз ҷониби  Раёсати  БМТ </a:t>
              </a:r>
              <a:endParaRPr lang="ru-RU" sz="1250" dirty="0" err="1">
                <a:solidFill>
                  <a:schemeClr val="tx1">
                    <a:lumMod val="95000"/>
                    <a:lumOff val="5000"/>
                  </a:schemeClr>
                </a:solidFill>
                <a:latin typeface="Palatino Linotype" pitchFamily="18" charset="0"/>
              </a:endParaRPr>
            </a:p>
          </p:txBody>
        </p:sp>
      </p:grpSp>
      <p:pic>
        <p:nvPicPr>
          <p:cNvPr id="99" name="Рисунок 12">
            <a:extLst>
              <a:ext uri="{FF2B5EF4-FFF2-40B4-BE49-F238E27FC236}">
                <a16:creationId xmlns:a16="http://schemas.microsoft.com/office/drawing/2014/main" id="{4B8F10C8-127C-4094-93E1-B5F8736323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0621" y="3571309"/>
            <a:ext cx="1544276" cy="946052"/>
          </a:xfrm>
          <a:prstGeom prst="rect">
            <a:avLst/>
          </a:prstGeom>
        </p:spPr>
      </p:pic>
      <p:pic>
        <p:nvPicPr>
          <p:cNvPr id="101" name="Рисунок 11">
            <a:extLst>
              <a:ext uri="{FF2B5EF4-FFF2-40B4-BE49-F238E27FC236}">
                <a16:creationId xmlns:a16="http://schemas.microsoft.com/office/drawing/2014/main" id="{B5AD7520-787D-44D8-86AA-B8DE11DFE9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275" y="3645196"/>
            <a:ext cx="1162768" cy="916148"/>
          </a:xfrm>
          <a:prstGeom prst="rect">
            <a:avLst/>
          </a:prstGeom>
        </p:spPr>
      </p:pic>
    </p:spTree>
    <p:extLst>
      <p:ext uri="{BB962C8B-B14F-4D97-AF65-F5344CB8AC3E}">
        <p14:creationId xmlns:p14="http://schemas.microsoft.com/office/powerpoint/2010/main" val="38501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1000"/>
                                        <p:tgtEl>
                                          <p:spTgt spid="88"/>
                                        </p:tgtEl>
                                      </p:cBhvr>
                                    </p:animEffect>
                                    <p:anim calcmode="lin" valueType="num">
                                      <p:cBhvr>
                                        <p:cTn id="8" dur="1000" fill="hold"/>
                                        <p:tgtEl>
                                          <p:spTgt spid="88"/>
                                        </p:tgtEl>
                                        <p:attrNameLst>
                                          <p:attrName>ppt_x</p:attrName>
                                        </p:attrNameLst>
                                      </p:cBhvr>
                                      <p:tavLst>
                                        <p:tav tm="0">
                                          <p:val>
                                            <p:strVal val="#ppt_x"/>
                                          </p:val>
                                        </p:tav>
                                        <p:tav tm="100000">
                                          <p:val>
                                            <p:strVal val="#ppt_x"/>
                                          </p:val>
                                        </p:tav>
                                      </p:tavLst>
                                    </p:anim>
                                    <p:anim calcmode="lin" valueType="num">
                                      <p:cBhvr>
                                        <p:cTn id="9"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0"/>
                                        </p:tgtEl>
                                        <p:attrNameLst>
                                          <p:attrName>style.visibility</p:attrName>
                                        </p:attrNameLst>
                                      </p:cBhvr>
                                      <p:to>
                                        <p:strVal val="visible"/>
                                      </p:to>
                                    </p:set>
                                    <p:animEffect transition="in" filter="fade">
                                      <p:cBhvr>
                                        <p:cTn id="21" dur="1000"/>
                                        <p:tgtEl>
                                          <p:spTgt spid="90"/>
                                        </p:tgtEl>
                                      </p:cBhvr>
                                    </p:animEffect>
                                    <p:anim calcmode="lin" valueType="num">
                                      <p:cBhvr>
                                        <p:cTn id="22" dur="1000" fill="hold"/>
                                        <p:tgtEl>
                                          <p:spTgt spid="90"/>
                                        </p:tgtEl>
                                        <p:attrNameLst>
                                          <p:attrName>ppt_x</p:attrName>
                                        </p:attrNameLst>
                                      </p:cBhvr>
                                      <p:tavLst>
                                        <p:tav tm="0">
                                          <p:val>
                                            <p:strVal val="#ppt_x"/>
                                          </p:val>
                                        </p:tav>
                                        <p:tav tm="100000">
                                          <p:val>
                                            <p:strVal val="#ppt_x"/>
                                          </p:val>
                                        </p:tav>
                                      </p:tavLst>
                                    </p:anim>
                                    <p:anim calcmode="lin" valueType="num">
                                      <p:cBhvr>
                                        <p:cTn id="23"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fade">
                                      <p:cBhvr>
                                        <p:cTn id="42" dur="1000"/>
                                        <p:tgtEl>
                                          <p:spTgt spid="110"/>
                                        </p:tgtEl>
                                      </p:cBhvr>
                                    </p:animEffect>
                                    <p:anim calcmode="lin" valueType="num">
                                      <p:cBhvr>
                                        <p:cTn id="43" dur="1000" fill="hold"/>
                                        <p:tgtEl>
                                          <p:spTgt spid="110"/>
                                        </p:tgtEl>
                                        <p:attrNameLst>
                                          <p:attrName>ppt_x</p:attrName>
                                        </p:attrNameLst>
                                      </p:cBhvr>
                                      <p:tavLst>
                                        <p:tav tm="0">
                                          <p:val>
                                            <p:strVal val="#ppt_x"/>
                                          </p:val>
                                        </p:tav>
                                        <p:tav tm="100000">
                                          <p:val>
                                            <p:strVal val="#ppt_x"/>
                                          </p:val>
                                        </p:tav>
                                      </p:tavLst>
                                    </p:anim>
                                    <p:anim calcmode="lin" valueType="num">
                                      <p:cBhvr>
                                        <p:cTn id="44"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9"/>
                                        </p:tgtEl>
                                        <p:attrNameLst>
                                          <p:attrName>style.visibility</p:attrName>
                                        </p:attrNameLst>
                                      </p:cBhvr>
                                      <p:to>
                                        <p:strVal val="visible"/>
                                      </p:to>
                                    </p:set>
                                    <p:animEffect transition="in" filter="fade">
                                      <p:cBhvr>
                                        <p:cTn id="56" dur="1000"/>
                                        <p:tgtEl>
                                          <p:spTgt spid="99"/>
                                        </p:tgtEl>
                                      </p:cBhvr>
                                    </p:animEffect>
                                    <p:anim calcmode="lin" valueType="num">
                                      <p:cBhvr>
                                        <p:cTn id="57" dur="1000" fill="hold"/>
                                        <p:tgtEl>
                                          <p:spTgt spid="99"/>
                                        </p:tgtEl>
                                        <p:attrNameLst>
                                          <p:attrName>ppt_x</p:attrName>
                                        </p:attrNameLst>
                                      </p:cBhvr>
                                      <p:tavLst>
                                        <p:tav tm="0">
                                          <p:val>
                                            <p:strVal val="#ppt_x"/>
                                          </p:val>
                                        </p:tav>
                                        <p:tav tm="100000">
                                          <p:val>
                                            <p:strVal val="#ppt_x"/>
                                          </p:val>
                                        </p:tav>
                                      </p:tavLst>
                                    </p:anim>
                                    <p:anim calcmode="lin" valueType="num">
                                      <p:cBhvr>
                                        <p:cTn id="58"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12"/>
                                        </p:tgtEl>
                                        <p:attrNameLst>
                                          <p:attrName>style.visibility</p:attrName>
                                        </p:attrNameLst>
                                      </p:cBhvr>
                                      <p:to>
                                        <p:strVal val="visible"/>
                                      </p:to>
                                    </p:set>
                                    <p:animEffect transition="in" filter="fade">
                                      <p:cBhvr>
                                        <p:cTn id="63" dur="1000"/>
                                        <p:tgtEl>
                                          <p:spTgt spid="112"/>
                                        </p:tgtEl>
                                      </p:cBhvr>
                                    </p:animEffect>
                                    <p:anim calcmode="lin" valueType="num">
                                      <p:cBhvr>
                                        <p:cTn id="64" dur="1000" fill="hold"/>
                                        <p:tgtEl>
                                          <p:spTgt spid="112"/>
                                        </p:tgtEl>
                                        <p:attrNameLst>
                                          <p:attrName>ppt_x</p:attrName>
                                        </p:attrNameLst>
                                      </p:cBhvr>
                                      <p:tavLst>
                                        <p:tav tm="0">
                                          <p:val>
                                            <p:strVal val="#ppt_x"/>
                                          </p:val>
                                        </p:tav>
                                        <p:tav tm="100000">
                                          <p:val>
                                            <p:strVal val="#ppt_x"/>
                                          </p:val>
                                        </p:tav>
                                      </p:tavLst>
                                    </p:anim>
                                    <p:anim calcmode="lin" valueType="num">
                                      <p:cBhvr>
                                        <p:cTn id="65"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01"/>
                                        </p:tgtEl>
                                        <p:attrNameLst>
                                          <p:attrName>style.visibility</p:attrName>
                                        </p:attrNameLst>
                                      </p:cBhvr>
                                      <p:to>
                                        <p:strVal val="visible"/>
                                      </p:to>
                                    </p:set>
                                    <p:animEffect transition="in" filter="fade">
                                      <p:cBhvr>
                                        <p:cTn id="70" dur="1000"/>
                                        <p:tgtEl>
                                          <p:spTgt spid="101"/>
                                        </p:tgtEl>
                                      </p:cBhvr>
                                    </p:animEffect>
                                    <p:anim calcmode="lin" valueType="num">
                                      <p:cBhvr>
                                        <p:cTn id="71" dur="1000" fill="hold"/>
                                        <p:tgtEl>
                                          <p:spTgt spid="101"/>
                                        </p:tgtEl>
                                        <p:attrNameLst>
                                          <p:attrName>ppt_x</p:attrName>
                                        </p:attrNameLst>
                                      </p:cBhvr>
                                      <p:tavLst>
                                        <p:tav tm="0">
                                          <p:val>
                                            <p:strVal val="#ppt_x"/>
                                          </p:val>
                                        </p:tav>
                                        <p:tav tm="100000">
                                          <p:val>
                                            <p:strVal val="#ppt_x"/>
                                          </p:val>
                                        </p:tav>
                                      </p:tavLst>
                                    </p:anim>
                                    <p:anim calcmode="lin" valueType="num">
                                      <p:cBhvr>
                                        <p:cTn id="72"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067944" y="5342066"/>
            <a:ext cx="4953000" cy="276999"/>
          </a:xfrm>
          <a:prstGeom prst="rect">
            <a:avLst/>
          </a:prstGeom>
        </p:spPr>
        <p:txBody>
          <a:bodyPr wrap="square">
            <a:spAutoFit/>
          </a:bodyPr>
          <a:lstStyle/>
          <a:p>
            <a:pPr algn="r"/>
            <a:r>
              <a:rPr lang="tg-Cyrl-TJ" sz="1200" dirty="0">
                <a:latin typeface="Palatino Linotype" pitchFamily="18" charset="0"/>
              </a:rPr>
              <a:t>Бонки миллии Тоҷикистон</a:t>
            </a:r>
            <a:endParaRPr lang="ru-RU" sz="1200" dirty="0">
              <a:latin typeface="Palatino Linotype" pitchFamily="18" charset="0"/>
            </a:endParaRPr>
          </a:p>
        </p:txBody>
      </p:sp>
      <p:sp>
        <p:nvSpPr>
          <p:cNvPr id="3" name="Rectangle 2">
            <a:extLst>
              <a:ext uri="{FF2B5EF4-FFF2-40B4-BE49-F238E27FC236}">
                <a16:creationId xmlns:a16="http://schemas.microsoft.com/office/drawing/2014/main" id="{BCED2A5E-0EFE-4500-9912-FD96A612109D}"/>
              </a:ext>
            </a:extLst>
          </p:cNvPr>
          <p:cNvSpPr/>
          <p:nvPr/>
        </p:nvSpPr>
        <p:spPr>
          <a:xfrm>
            <a:off x="0" y="95935"/>
            <a:ext cx="9144000" cy="646331"/>
          </a:xfrm>
          <a:prstGeom prst="rect">
            <a:avLst/>
          </a:prstGeom>
        </p:spPr>
        <p:txBody>
          <a:bodyPr wrap="square">
            <a:spAutoFit/>
          </a:bodyPr>
          <a:lstStyle/>
          <a:p>
            <a:pPr algn="ctr"/>
            <a:r>
              <a:rPr lang="tg-Cyrl-TJ" b="1" dirty="0">
                <a:latin typeface="Palatino Linotype" pitchFamily="18" charset="0"/>
              </a:rPr>
              <a:t>ҚОНУНҲО ВА САНАДҲОИ МЕЪЁРИИ ҲУҚУҚИИ БОНКИ МИЛЛИИ ТОҶИКИСТОН МАРБУТ БА БОНКДОРИИ ИСЛОМӢ </a:t>
            </a:r>
            <a:endParaRPr lang="ru-RU" b="1" dirty="0">
              <a:latin typeface="Palatino Linotype" pitchFamily="18" charset="0"/>
            </a:endParaRPr>
          </a:p>
        </p:txBody>
      </p:sp>
      <p:grpSp>
        <p:nvGrpSpPr>
          <p:cNvPr id="7" name="Group 6">
            <a:extLst>
              <a:ext uri="{FF2B5EF4-FFF2-40B4-BE49-F238E27FC236}">
                <a16:creationId xmlns:a16="http://schemas.microsoft.com/office/drawing/2014/main" id="{3D94AD09-4320-44BB-B1D8-6635759B5375}"/>
              </a:ext>
            </a:extLst>
          </p:cNvPr>
          <p:cNvGrpSpPr/>
          <p:nvPr/>
        </p:nvGrpSpPr>
        <p:grpSpPr>
          <a:xfrm>
            <a:off x="119662" y="3633976"/>
            <a:ext cx="5117172" cy="539717"/>
            <a:chOff x="180820" y="1081107"/>
            <a:chExt cx="5621228" cy="858135"/>
          </a:xfrm>
          <a:solidFill>
            <a:schemeClr val="bg1"/>
          </a:solidFill>
        </p:grpSpPr>
        <p:sp>
          <p:nvSpPr>
            <p:cNvPr id="5" name="Rectangle: Rounded Corners 4">
              <a:extLst>
                <a:ext uri="{FF2B5EF4-FFF2-40B4-BE49-F238E27FC236}">
                  <a16:creationId xmlns:a16="http://schemas.microsoft.com/office/drawing/2014/main" id="{7CE977BC-7BA3-4177-8FFC-5E79F9BD4A4F}"/>
                </a:ext>
              </a:extLst>
            </p:cNvPr>
            <p:cNvSpPr/>
            <p:nvPr/>
          </p:nvSpPr>
          <p:spPr>
            <a:xfrm>
              <a:off x="180820" y="1081107"/>
              <a:ext cx="796692" cy="53397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t-RU" sz="4000" b="1" dirty="0">
                  <a:solidFill>
                    <a:schemeClr val="accent1">
                      <a:lumMod val="50000"/>
                    </a:schemeClr>
                  </a:solidFill>
                  <a:effectLst>
                    <a:outerShdw blurRad="38100" dist="38100" dir="2700000" algn="tl">
                      <a:srgbClr val="000000">
                        <a:alpha val="43137"/>
                      </a:srgbClr>
                    </a:outerShdw>
                  </a:effectLst>
                  <a:latin typeface="Palatino Linotype" pitchFamily="18" charset="0"/>
                </a:rPr>
                <a:t>2</a:t>
              </a:r>
              <a:endParaRPr lang="ru-RU" sz="4000" b="1" dirty="0">
                <a:solidFill>
                  <a:schemeClr val="accent1">
                    <a:lumMod val="50000"/>
                  </a:schemeClr>
                </a:solidFill>
                <a:effectLst>
                  <a:outerShdw blurRad="38100" dist="38100" dir="2700000" algn="tl">
                    <a:srgbClr val="000000">
                      <a:alpha val="43137"/>
                    </a:srgbClr>
                  </a:outerShdw>
                </a:effectLst>
              </a:endParaRPr>
            </a:p>
          </p:txBody>
        </p:sp>
        <p:sp>
          <p:nvSpPr>
            <p:cNvPr id="6" name="Rectangle: Rounded Corners 5">
              <a:extLst>
                <a:ext uri="{FF2B5EF4-FFF2-40B4-BE49-F238E27FC236}">
                  <a16:creationId xmlns:a16="http://schemas.microsoft.com/office/drawing/2014/main" id="{F9D03061-4F6C-4FCB-8551-4E9F7E8427BE}"/>
                </a:ext>
              </a:extLst>
            </p:cNvPr>
            <p:cNvSpPr/>
            <p:nvPr/>
          </p:nvSpPr>
          <p:spPr>
            <a:xfrm>
              <a:off x="833496" y="1197693"/>
              <a:ext cx="4968552" cy="741549"/>
            </a:xfrm>
            <a:prstGeom prst="roundRect">
              <a:avLst>
                <a:gd name="adj" fmla="val 2136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g-Cyrl-TJ" dirty="0">
                  <a:solidFill>
                    <a:schemeClr val="tx1"/>
                  </a:solidFill>
                  <a:latin typeface="Palatino Linotype" pitchFamily="18" charset="0"/>
                </a:rPr>
                <a:t>Баррасӣ </a:t>
              </a:r>
              <a:endParaRPr lang="ru-RU" dirty="0">
                <a:solidFill>
                  <a:schemeClr val="tx1"/>
                </a:solidFill>
                <a:latin typeface="Palatino Linotype" pitchFamily="18" charset="0"/>
              </a:endParaRPr>
            </a:p>
          </p:txBody>
        </p:sp>
      </p:grpSp>
      <p:grpSp>
        <p:nvGrpSpPr>
          <p:cNvPr id="22" name="Group 21">
            <a:extLst>
              <a:ext uri="{FF2B5EF4-FFF2-40B4-BE49-F238E27FC236}">
                <a16:creationId xmlns:a16="http://schemas.microsoft.com/office/drawing/2014/main" id="{9042267C-7667-4160-B8B4-21796FF2EDE2}"/>
              </a:ext>
            </a:extLst>
          </p:cNvPr>
          <p:cNvGrpSpPr/>
          <p:nvPr/>
        </p:nvGrpSpPr>
        <p:grpSpPr>
          <a:xfrm>
            <a:off x="127847" y="1702247"/>
            <a:ext cx="5117172" cy="577850"/>
            <a:chOff x="180820" y="1081107"/>
            <a:chExt cx="5621228" cy="858135"/>
          </a:xfrm>
          <a:solidFill>
            <a:schemeClr val="bg1"/>
          </a:solidFill>
        </p:grpSpPr>
        <p:sp>
          <p:nvSpPr>
            <p:cNvPr id="23" name="Rectangle: Rounded Corners 22">
              <a:extLst>
                <a:ext uri="{FF2B5EF4-FFF2-40B4-BE49-F238E27FC236}">
                  <a16:creationId xmlns:a16="http://schemas.microsoft.com/office/drawing/2014/main" id="{43A98756-4D9F-4B72-8782-C59C7D0A85C4}"/>
                </a:ext>
              </a:extLst>
            </p:cNvPr>
            <p:cNvSpPr/>
            <p:nvPr/>
          </p:nvSpPr>
          <p:spPr>
            <a:xfrm>
              <a:off x="180820" y="1081107"/>
              <a:ext cx="796692" cy="53397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tt-RU" sz="4000" b="1">
                  <a:solidFill>
                    <a:schemeClr val="accent1">
                      <a:lumMod val="50000"/>
                    </a:schemeClr>
                  </a:solidFill>
                  <a:effectLst>
                    <a:outerShdw blurRad="38100" dist="38100" dir="2700000" algn="tl">
                      <a:srgbClr val="000000">
                        <a:alpha val="43137"/>
                      </a:srgbClr>
                    </a:outerShdw>
                  </a:effectLst>
                  <a:latin typeface="Palatino Linotype" pitchFamily="18" charset="0"/>
                </a:rPr>
                <a:t>9</a:t>
              </a:r>
              <a:endParaRPr lang="ru-RU" sz="4000" b="1" dirty="0">
                <a:solidFill>
                  <a:schemeClr val="accent1">
                    <a:lumMod val="50000"/>
                  </a:schemeClr>
                </a:solidFill>
                <a:effectLst>
                  <a:outerShdw blurRad="38100" dist="38100" dir="2700000" algn="tl">
                    <a:srgbClr val="000000">
                      <a:alpha val="43137"/>
                    </a:srgbClr>
                  </a:outerShdw>
                </a:effectLst>
                <a:latin typeface="Palatino Linotype" pitchFamily="18" charset="0"/>
              </a:endParaRPr>
            </a:p>
          </p:txBody>
        </p:sp>
        <p:sp>
          <p:nvSpPr>
            <p:cNvPr id="24" name="Rectangle: Rounded Corners 23">
              <a:extLst>
                <a:ext uri="{FF2B5EF4-FFF2-40B4-BE49-F238E27FC236}">
                  <a16:creationId xmlns:a16="http://schemas.microsoft.com/office/drawing/2014/main" id="{637794C1-1754-4453-B361-AEB3F1719732}"/>
                </a:ext>
              </a:extLst>
            </p:cNvPr>
            <p:cNvSpPr/>
            <p:nvPr/>
          </p:nvSpPr>
          <p:spPr>
            <a:xfrm>
              <a:off x="833496" y="1197693"/>
              <a:ext cx="4968552" cy="741549"/>
            </a:xfrm>
            <a:prstGeom prst="roundRect">
              <a:avLst>
                <a:gd name="adj" fmla="val 2136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g-Cyrl-TJ">
                  <a:solidFill>
                    <a:schemeClr val="tx1"/>
                  </a:solidFill>
                  <a:latin typeface="Palatino Linotype" pitchFamily="18" charset="0"/>
                </a:rPr>
                <a:t>Тағйиру иловаҳо </a:t>
              </a:r>
              <a:endParaRPr lang="ru-RU" dirty="0">
                <a:solidFill>
                  <a:schemeClr val="tx1"/>
                </a:solidFill>
                <a:latin typeface="Palatino Linotype" pitchFamily="18" charset="0"/>
              </a:endParaRPr>
            </a:p>
          </p:txBody>
        </p:sp>
      </p:grpSp>
      <p:grpSp>
        <p:nvGrpSpPr>
          <p:cNvPr id="25" name="Group 24">
            <a:extLst>
              <a:ext uri="{FF2B5EF4-FFF2-40B4-BE49-F238E27FC236}">
                <a16:creationId xmlns:a16="http://schemas.microsoft.com/office/drawing/2014/main" id="{CB846D41-15C8-4073-AB3B-0FD26EC1D09F}"/>
              </a:ext>
            </a:extLst>
          </p:cNvPr>
          <p:cNvGrpSpPr/>
          <p:nvPr/>
        </p:nvGrpSpPr>
        <p:grpSpPr>
          <a:xfrm>
            <a:off x="131243" y="1098311"/>
            <a:ext cx="5137186" cy="559984"/>
            <a:chOff x="180820" y="1081107"/>
            <a:chExt cx="5621228" cy="858135"/>
          </a:xfrm>
          <a:solidFill>
            <a:schemeClr val="bg1"/>
          </a:solidFill>
        </p:grpSpPr>
        <p:sp>
          <p:nvSpPr>
            <p:cNvPr id="26" name="Rectangle: Rounded Corners 25">
              <a:extLst>
                <a:ext uri="{FF2B5EF4-FFF2-40B4-BE49-F238E27FC236}">
                  <a16:creationId xmlns:a16="http://schemas.microsoft.com/office/drawing/2014/main" id="{D4E3C58A-C57F-4DCD-B706-2AD8DBB4E1EF}"/>
                </a:ext>
              </a:extLst>
            </p:cNvPr>
            <p:cNvSpPr/>
            <p:nvPr/>
          </p:nvSpPr>
          <p:spPr>
            <a:xfrm>
              <a:off x="180820" y="1081107"/>
              <a:ext cx="796692" cy="53397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tt-RU" sz="4000" b="1" dirty="0">
                  <a:solidFill>
                    <a:schemeClr val="accent1">
                      <a:lumMod val="50000"/>
                    </a:schemeClr>
                  </a:solidFill>
                  <a:effectLst>
                    <a:outerShdw blurRad="38100" dist="38100" dir="2700000" algn="tl">
                      <a:srgbClr val="000000">
                        <a:alpha val="43137"/>
                      </a:srgbClr>
                    </a:outerShdw>
                  </a:effectLst>
                  <a:latin typeface="Palatino Linotype" pitchFamily="18" charset="0"/>
                </a:rPr>
                <a:t>11</a:t>
              </a:r>
              <a:endParaRPr lang="ru-RU" sz="4000" b="1" dirty="0">
                <a:solidFill>
                  <a:schemeClr val="accent1">
                    <a:lumMod val="50000"/>
                  </a:schemeClr>
                </a:solidFill>
                <a:effectLst>
                  <a:outerShdw blurRad="38100" dist="38100" dir="2700000" algn="tl">
                    <a:srgbClr val="000000">
                      <a:alpha val="43137"/>
                    </a:srgbClr>
                  </a:outerShdw>
                </a:effectLst>
                <a:latin typeface="Palatino Linotype" pitchFamily="18" charset="0"/>
              </a:endParaRPr>
            </a:p>
          </p:txBody>
        </p:sp>
        <p:sp>
          <p:nvSpPr>
            <p:cNvPr id="27" name="Rectangle: Rounded Corners 26">
              <a:extLst>
                <a:ext uri="{FF2B5EF4-FFF2-40B4-BE49-F238E27FC236}">
                  <a16:creationId xmlns:a16="http://schemas.microsoft.com/office/drawing/2014/main" id="{A750F48D-6B9A-4D3E-8A94-27F58E2F1B6B}"/>
                </a:ext>
              </a:extLst>
            </p:cNvPr>
            <p:cNvSpPr/>
            <p:nvPr/>
          </p:nvSpPr>
          <p:spPr>
            <a:xfrm>
              <a:off x="833496" y="1197693"/>
              <a:ext cx="4968552" cy="741549"/>
            </a:xfrm>
            <a:prstGeom prst="roundRect">
              <a:avLst>
                <a:gd name="adj" fmla="val 2136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t-RU">
                  <a:solidFill>
                    <a:schemeClr val="tx1"/>
                  </a:solidFill>
                  <a:latin typeface="Palatino Linotype" pitchFamily="18" charset="0"/>
                </a:rPr>
                <a:t>СМҲ нав</a:t>
              </a:r>
              <a:endParaRPr lang="ru-RU" dirty="0">
                <a:solidFill>
                  <a:schemeClr val="tx1"/>
                </a:solidFill>
                <a:latin typeface="Palatino Linotype" pitchFamily="18" charset="0"/>
              </a:endParaRPr>
            </a:p>
          </p:txBody>
        </p:sp>
      </p:grpSp>
      <p:grpSp>
        <p:nvGrpSpPr>
          <p:cNvPr id="28" name="Group 27">
            <a:extLst>
              <a:ext uri="{FF2B5EF4-FFF2-40B4-BE49-F238E27FC236}">
                <a16:creationId xmlns:a16="http://schemas.microsoft.com/office/drawing/2014/main" id="{672CD4C9-3CE5-4EAB-AA08-BE5BFC81D4DC}"/>
              </a:ext>
            </a:extLst>
          </p:cNvPr>
          <p:cNvGrpSpPr/>
          <p:nvPr/>
        </p:nvGrpSpPr>
        <p:grpSpPr>
          <a:xfrm>
            <a:off x="99405" y="2368002"/>
            <a:ext cx="5169024" cy="548833"/>
            <a:chOff x="180820" y="1081107"/>
            <a:chExt cx="5621228" cy="858135"/>
          </a:xfrm>
          <a:solidFill>
            <a:schemeClr val="bg1"/>
          </a:solidFill>
        </p:grpSpPr>
        <p:sp>
          <p:nvSpPr>
            <p:cNvPr id="29" name="Rectangle: Rounded Corners 28">
              <a:extLst>
                <a:ext uri="{FF2B5EF4-FFF2-40B4-BE49-F238E27FC236}">
                  <a16:creationId xmlns:a16="http://schemas.microsoft.com/office/drawing/2014/main" id="{234EA095-24E1-4835-BC19-94FE4956BB5C}"/>
                </a:ext>
              </a:extLst>
            </p:cNvPr>
            <p:cNvSpPr/>
            <p:nvPr/>
          </p:nvSpPr>
          <p:spPr>
            <a:xfrm>
              <a:off x="180820" y="1081107"/>
              <a:ext cx="796692" cy="53397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tt-RU" sz="4000" b="1" dirty="0">
                  <a:solidFill>
                    <a:schemeClr val="accent1">
                      <a:lumMod val="50000"/>
                    </a:schemeClr>
                  </a:solidFill>
                  <a:effectLst>
                    <a:outerShdw blurRad="38100" dist="38100" dir="2700000" algn="tl">
                      <a:srgbClr val="000000">
                        <a:alpha val="43137"/>
                      </a:srgbClr>
                    </a:outerShdw>
                  </a:effectLst>
                  <a:latin typeface="Palatino Linotype" pitchFamily="18" charset="0"/>
                </a:rPr>
                <a:t>3</a:t>
              </a:r>
              <a:endParaRPr lang="ru-RU" sz="4000" b="1" dirty="0">
                <a:solidFill>
                  <a:schemeClr val="accent1">
                    <a:lumMod val="50000"/>
                  </a:schemeClr>
                </a:solidFill>
                <a:effectLst>
                  <a:outerShdw blurRad="38100" dist="38100" dir="2700000" algn="tl">
                    <a:srgbClr val="000000">
                      <a:alpha val="43137"/>
                    </a:srgbClr>
                  </a:outerShdw>
                </a:effectLst>
                <a:latin typeface="Palatino Linotype" pitchFamily="18" charset="0"/>
              </a:endParaRPr>
            </a:p>
          </p:txBody>
        </p:sp>
        <p:sp>
          <p:nvSpPr>
            <p:cNvPr id="30" name="Rectangle: Rounded Corners 29">
              <a:extLst>
                <a:ext uri="{FF2B5EF4-FFF2-40B4-BE49-F238E27FC236}">
                  <a16:creationId xmlns:a16="http://schemas.microsoft.com/office/drawing/2014/main" id="{D03A19DA-8A0A-4088-9270-DB7AD101E7FD}"/>
                </a:ext>
              </a:extLst>
            </p:cNvPr>
            <p:cNvSpPr/>
            <p:nvPr/>
          </p:nvSpPr>
          <p:spPr>
            <a:xfrm>
              <a:off x="833496" y="1197693"/>
              <a:ext cx="4968552" cy="741549"/>
            </a:xfrm>
            <a:prstGeom prst="roundRect">
              <a:avLst>
                <a:gd name="adj" fmla="val 2136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t-RU" dirty="0">
                  <a:solidFill>
                    <a:schemeClr val="tx1"/>
                  </a:solidFill>
                  <a:latin typeface="Palatino Linotype" pitchFamily="18" charset="0"/>
                </a:rPr>
                <a:t>Қонунҳои Ҷумҳурии Тоҷикистон</a:t>
              </a:r>
              <a:endParaRPr lang="ru-RU" dirty="0">
                <a:solidFill>
                  <a:schemeClr val="tx1"/>
                </a:solidFill>
                <a:latin typeface="Palatino Linotype" pitchFamily="18" charset="0"/>
              </a:endParaRPr>
            </a:p>
          </p:txBody>
        </p:sp>
      </p:grpSp>
      <p:grpSp>
        <p:nvGrpSpPr>
          <p:cNvPr id="41" name="Group 40">
            <a:extLst>
              <a:ext uri="{FF2B5EF4-FFF2-40B4-BE49-F238E27FC236}">
                <a16:creationId xmlns:a16="http://schemas.microsoft.com/office/drawing/2014/main" id="{1A663B3D-4CDB-4C36-92BE-B3E3F9BF21EA}"/>
              </a:ext>
            </a:extLst>
          </p:cNvPr>
          <p:cNvGrpSpPr/>
          <p:nvPr/>
        </p:nvGrpSpPr>
        <p:grpSpPr>
          <a:xfrm>
            <a:off x="87316" y="2997238"/>
            <a:ext cx="5181113" cy="548833"/>
            <a:chOff x="180820" y="1081107"/>
            <a:chExt cx="5621228" cy="858135"/>
          </a:xfrm>
          <a:solidFill>
            <a:schemeClr val="bg1"/>
          </a:solidFill>
        </p:grpSpPr>
        <p:sp>
          <p:nvSpPr>
            <p:cNvPr id="42" name="Rectangle: Rounded Corners 41">
              <a:extLst>
                <a:ext uri="{FF2B5EF4-FFF2-40B4-BE49-F238E27FC236}">
                  <a16:creationId xmlns:a16="http://schemas.microsoft.com/office/drawing/2014/main" id="{0BD31314-AB39-4B3F-90A6-ADE92FB3D506}"/>
                </a:ext>
              </a:extLst>
            </p:cNvPr>
            <p:cNvSpPr/>
            <p:nvPr/>
          </p:nvSpPr>
          <p:spPr>
            <a:xfrm>
              <a:off x="180820" y="1081107"/>
              <a:ext cx="796692" cy="53397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tt-RU" sz="4000" b="1" dirty="0">
                  <a:solidFill>
                    <a:schemeClr val="accent1">
                      <a:lumMod val="50000"/>
                    </a:schemeClr>
                  </a:solidFill>
                  <a:effectLst>
                    <a:outerShdw blurRad="38100" dist="38100" dir="2700000" algn="tl">
                      <a:srgbClr val="000000">
                        <a:alpha val="43137"/>
                      </a:srgbClr>
                    </a:outerShdw>
                  </a:effectLst>
                  <a:latin typeface="Palatino Linotype" pitchFamily="18" charset="0"/>
                </a:rPr>
                <a:t>1</a:t>
              </a:r>
              <a:endParaRPr lang="ru-RU" sz="4000" b="1" dirty="0">
                <a:solidFill>
                  <a:schemeClr val="accent1">
                    <a:lumMod val="50000"/>
                  </a:schemeClr>
                </a:solidFill>
                <a:effectLst>
                  <a:outerShdw blurRad="38100" dist="38100" dir="2700000" algn="tl">
                    <a:srgbClr val="000000">
                      <a:alpha val="43137"/>
                    </a:srgbClr>
                  </a:outerShdw>
                </a:effectLst>
                <a:latin typeface="Palatino Linotype" pitchFamily="18" charset="0"/>
              </a:endParaRPr>
            </a:p>
          </p:txBody>
        </p:sp>
        <p:sp>
          <p:nvSpPr>
            <p:cNvPr id="43" name="Rectangle: Rounded Corners 42">
              <a:extLst>
                <a:ext uri="{FF2B5EF4-FFF2-40B4-BE49-F238E27FC236}">
                  <a16:creationId xmlns:a16="http://schemas.microsoft.com/office/drawing/2014/main" id="{242B5D04-E674-45B1-BA21-95A82CA198CC}"/>
                </a:ext>
              </a:extLst>
            </p:cNvPr>
            <p:cNvSpPr/>
            <p:nvPr/>
          </p:nvSpPr>
          <p:spPr>
            <a:xfrm>
              <a:off x="833496" y="1197693"/>
              <a:ext cx="4968552" cy="741549"/>
            </a:xfrm>
            <a:prstGeom prst="roundRect">
              <a:avLst>
                <a:gd name="adj" fmla="val 2136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t-RU">
                  <a:solidFill>
                    <a:schemeClr val="tx1"/>
                  </a:solidFill>
                  <a:latin typeface="Palatino Linotype" pitchFamily="18" charset="0"/>
                </a:rPr>
                <a:t>Санади зерқонунӣ</a:t>
              </a:r>
              <a:endParaRPr lang="ru-RU" dirty="0">
                <a:solidFill>
                  <a:schemeClr val="tx1"/>
                </a:solidFill>
                <a:latin typeface="Palatino Linotype" pitchFamily="18" charset="0"/>
              </a:endParaRPr>
            </a:p>
          </p:txBody>
        </p:sp>
      </p:grpSp>
      <p:sp>
        <p:nvSpPr>
          <p:cNvPr id="10" name="Scroll: Vertical 9">
            <a:extLst>
              <a:ext uri="{FF2B5EF4-FFF2-40B4-BE49-F238E27FC236}">
                <a16:creationId xmlns:a16="http://schemas.microsoft.com/office/drawing/2014/main" id="{D8CFD086-257F-49AC-9187-85E7D776B9D0}"/>
              </a:ext>
            </a:extLst>
          </p:cNvPr>
          <p:cNvSpPr/>
          <p:nvPr/>
        </p:nvSpPr>
        <p:spPr>
          <a:xfrm>
            <a:off x="5724128" y="908789"/>
            <a:ext cx="2448272" cy="1911973"/>
          </a:xfrm>
          <a:prstGeom prst="verticalScroll">
            <a:avLst>
              <a:gd name="adj" fmla="val 15871"/>
            </a:avLst>
          </a:prstGeom>
          <a:solidFill>
            <a:srgbClr val="D3FDE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g-Cyrl-TJ" sz="2400" dirty="0">
                <a:solidFill>
                  <a:schemeClr val="tx1"/>
                </a:solidFill>
                <a:latin typeface="Palatino Linotype" pitchFamily="18" charset="0"/>
              </a:rPr>
              <a:t>Кодекси андози ҶТ</a:t>
            </a:r>
            <a:endParaRPr lang="ru-RU" sz="2400" dirty="0">
              <a:solidFill>
                <a:schemeClr val="tx1"/>
              </a:solidFill>
              <a:latin typeface="Palatino Linotype" pitchFamily="18" charset="0"/>
            </a:endParaRPr>
          </a:p>
        </p:txBody>
      </p:sp>
      <p:grpSp>
        <p:nvGrpSpPr>
          <p:cNvPr id="52" name="Group 51">
            <a:extLst>
              <a:ext uri="{FF2B5EF4-FFF2-40B4-BE49-F238E27FC236}">
                <a16:creationId xmlns:a16="http://schemas.microsoft.com/office/drawing/2014/main" id="{641BBDCF-4FF6-42C5-AE94-781AE964F2BB}"/>
              </a:ext>
            </a:extLst>
          </p:cNvPr>
          <p:cNvGrpSpPr/>
          <p:nvPr/>
        </p:nvGrpSpPr>
        <p:grpSpPr>
          <a:xfrm>
            <a:off x="5606495" y="3505572"/>
            <a:ext cx="2709921" cy="1836204"/>
            <a:chOff x="5606495" y="3505572"/>
            <a:chExt cx="2709921" cy="1836204"/>
          </a:xfrm>
          <a:solidFill>
            <a:schemeClr val="bg1">
              <a:lumMod val="95000"/>
            </a:schemeClr>
          </a:solidFill>
        </p:grpSpPr>
        <p:sp>
          <p:nvSpPr>
            <p:cNvPr id="47" name="Flowchart: Multidocument 46">
              <a:extLst>
                <a:ext uri="{FF2B5EF4-FFF2-40B4-BE49-F238E27FC236}">
                  <a16:creationId xmlns:a16="http://schemas.microsoft.com/office/drawing/2014/main" id="{13256165-2D38-4DC6-8560-F69770ADB1A0}"/>
                </a:ext>
              </a:extLst>
            </p:cNvPr>
            <p:cNvSpPr/>
            <p:nvPr/>
          </p:nvSpPr>
          <p:spPr>
            <a:xfrm>
              <a:off x="6372200" y="3505572"/>
              <a:ext cx="1944216" cy="1224136"/>
            </a:xfrm>
            <a:prstGeom prst="flowChartMultidocument">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ru-RU" sz="4000" b="1">
                <a:solidFill>
                  <a:schemeClr val="accent1">
                    <a:lumMod val="50000"/>
                  </a:schemeClr>
                </a:solidFill>
                <a:effectLst>
                  <a:outerShdw blurRad="38100" dist="38100" dir="2700000" algn="tl">
                    <a:srgbClr val="000000">
                      <a:alpha val="43137"/>
                    </a:srgbClr>
                  </a:outerShdw>
                </a:effectLst>
                <a:latin typeface="Palatino Linotype" pitchFamily="18" charset="0"/>
              </a:endParaRPr>
            </a:p>
          </p:txBody>
        </p:sp>
        <p:sp>
          <p:nvSpPr>
            <p:cNvPr id="50" name="Flowchart: Multidocument 49">
              <a:extLst>
                <a:ext uri="{FF2B5EF4-FFF2-40B4-BE49-F238E27FC236}">
                  <a16:creationId xmlns:a16="http://schemas.microsoft.com/office/drawing/2014/main" id="{A1FB336E-1F5F-419E-BB26-FF60752AE5CF}"/>
                </a:ext>
              </a:extLst>
            </p:cNvPr>
            <p:cNvSpPr/>
            <p:nvPr/>
          </p:nvSpPr>
          <p:spPr>
            <a:xfrm>
              <a:off x="5976156" y="3803951"/>
              <a:ext cx="1944216" cy="1224136"/>
            </a:xfrm>
            <a:prstGeom prst="flowChartMultidocument">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ru-RU" sz="4000" b="1" dirty="0">
                <a:solidFill>
                  <a:schemeClr val="accent1">
                    <a:lumMod val="50000"/>
                  </a:schemeClr>
                </a:solidFill>
                <a:effectLst>
                  <a:outerShdw blurRad="38100" dist="38100" dir="2700000" algn="tl">
                    <a:srgbClr val="000000">
                      <a:alpha val="43137"/>
                    </a:srgbClr>
                  </a:outerShdw>
                </a:effectLst>
                <a:latin typeface="Palatino Linotype" pitchFamily="18" charset="0"/>
              </a:endParaRPr>
            </a:p>
          </p:txBody>
        </p:sp>
        <p:sp>
          <p:nvSpPr>
            <p:cNvPr id="51" name="Flowchart: Multidocument 50">
              <a:extLst>
                <a:ext uri="{FF2B5EF4-FFF2-40B4-BE49-F238E27FC236}">
                  <a16:creationId xmlns:a16="http://schemas.microsoft.com/office/drawing/2014/main" id="{EF647B08-4C7C-4DD3-A91B-78BE83CDD0B5}"/>
                </a:ext>
              </a:extLst>
            </p:cNvPr>
            <p:cNvSpPr/>
            <p:nvPr/>
          </p:nvSpPr>
          <p:spPr>
            <a:xfrm>
              <a:off x="5606495" y="4117640"/>
              <a:ext cx="1944216" cy="1224136"/>
            </a:xfrm>
            <a:prstGeom prst="flowChartMultidocument">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g-Cyrl-TJ" sz="3600" b="1" dirty="0">
                  <a:solidFill>
                    <a:schemeClr val="accent1">
                      <a:lumMod val="50000"/>
                    </a:schemeClr>
                  </a:solidFill>
                  <a:effectLst>
                    <a:outerShdw blurRad="38100" dist="38100" dir="2700000" algn="tl">
                      <a:srgbClr val="000000">
                        <a:alpha val="43137"/>
                      </a:srgbClr>
                    </a:outerShdw>
                  </a:effectLst>
                  <a:latin typeface="Palatino Linotype" pitchFamily="18" charset="0"/>
                </a:rPr>
                <a:t>26</a:t>
              </a:r>
              <a:r>
                <a:rPr lang="tg-Cyrl-TJ" sz="2400" b="1" dirty="0">
                  <a:solidFill>
                    <a:schemeClr val="accent1">
                      <a:lumMod val="50000"/>
                    </a:schemeClr>
                  </a:solidFill>
                  <a:effectLst>
                    <a:outerShdw blurRad="38100" dist="38100" dir="2700000" algn="tl">
                      <a:srgbClr val="000000">
                        <a:alpha val="43137"/>
                      </a:srgbClr>
                    </a:outerShdw>
                  </a:effectLst>
                  <a:latin typeface="Palatino Linotype" pitchFamily="18" charset="0"/>
                </a:rPr>
                <a:t> </a:t>
              </a:r>
            </a:p>
            <a:p>
              <a:pPr algn="ctr"/>
              <a:r>
                <a:rPr lang="tg-Cyrl-TJ" sz="1600" b="1" dirty="0">
                  <a:solidFill>
                    <a:schemeClr val="accent1">
                      <a:lumMod val="50000"/>
                    </a:schemeClr>
                  </a:solidFill>
                  <a:effectLst>
                    <a:outerShdw blurRad="38100" dist="38100" dir="2700000" algn="tl">
                      <a:srgbClr val="000000">
                        <a:alpha val="43137"/>
                      </a:srgbClr>
                    </a:outerShdw>
                  </a:effectLst>
                  <a:latin typeface="Palatino Linotype" pitchFamily="18" charset="0"/>
                </a:rPr>
                <a:t>Қонун ва СМҲ</a:t>
              </a:r>
              <a:endParaRPr lang="ru-RU" sz="1600" b="1" dirty="0">
                <a:solidFill>
                  <a:schemeClr val="accent1">
                    <a:lumMod val="50000"/>
                  </a:schemeClr>
                </a:solidFill>
                <a:effectLst>
                  <a:outerShdw blurRad="38100" dist="38100" dir="2700000" algn="tl">
                    <a:srgbClr val="000000">
                      <a:alpha val="43137"/>
                    </a:srgbClr>
                  </a:outerShdw>
                </a:effectLst>
                <a:latin typeface="Palatino Linotype" pitchFamily="18" charset="0"/>
              </a:endParaRPr>
            </a:p>
          </p:txBody>
        </p:sp>
      </p:grpSp>
    </p:spTree>
    <p:extLst>
      <p:ext uri="{BB962C8B-B14F-4D97-AF65-F5344CB8AC3E}">
        <p14:creationId xmlns:p14="http://schemas.microsoft.com/office/powerpoint/2010/main" val="32095899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p:tgtEl>
                                          <p:spTgt spid="25"/>
                                        </p:tgtEl>
                                        <p:attrNameLst>
                                          <p:attrName>ppt_x</p:attrName>
                                        </p:attrNameLst>
                                      </p:cBhvr>
                                      <p:tavLst>
                                        <p:tav tm="0">
                                          <p:val>
                                            <p:strVal val="#ppt_x-#ppt_w*1.125000"/>
                                          </p:val>
                                        </p:tav>
                                        <p:tav tm="100000">
                                          <p:val>
                                            <p:strVal val="#ppt_x"/>
                                          </p:val>
                                        </p:tav>
                                      </p:tavLst>
                                    </p:anim>
                                    <p:animEffect transition="in" filter="wipe(right)">
                                      <p:cBhvr>
                                        <p:cTn id="8" dur="500"/>
                                        <p:tgtEl>
                                          <p:spTgt spid="2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p:tgtEl>
                                          <p:spTgt spid="22"/>
                                        </p:tgtEl>
                                        <p:attrNameLst>
                                          <p:attrName>ppt_x</p:attrName>
                                        </p:attrNameLst>
                                      </p:cBhvr>
                                      <p:tavLst>
                                        <p:tav tm="0">
                                          <p:val>
                                            <p:strVal val="#ppt_x-#ppt_w*1.125000"/>
                                          </p:val>
                                        </p:tav>
                                        <p:tav tm="100000">
                                          <p:val>
                                            <p:strVal val="#ppt_x"/>
                                          </p:val>
                                        </p:tav>
                                      </p:tavLst>
                                    </p:anim>
                                    <p:animEffect transition="in" filter="wipe(right)">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p:tgtEl>
                                          <p:spTgt spid="28"/>
                                        </p:tgtEl>
                                        <p:attrNameLst>
                                          <p:attrName>ppt_x</p:attrName>
                                        </p:attrNameLst>
                                      </p:cBhvr>
                                      <p:tavLst>
                                        <p:tav tm="0">
                                          <p:val>
                                            <p:strVal val="#ppt_x-#ppt_w*1.125000"/>
                                          </p:val>
                                        </p:tav>
                                        <p:tav tm="100000">
                                          <p:val>
                                            <p:strVal val="#ppt_x"/>
                                          </p:val>
                                        </p:tav>
                                      </p:tavLst>
                                    </p:anim>
                                    <p:animEffect transition="in" filter="wipe(right)">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additive="base">
                                        <p:cTn id="25" dur="500"/>
                                        <p:tgtEl>
                                          <p:spTgt spid="41"/>
                                        </p:tgtEl>
                                        <p:attrNameLst>
                                          <p:attrName>ppt_x</p:attrName>
                                        </p:attrNameLst>
                                      </p:cBhvr>
                                      <p:tavLst>
                                        <p:tav tm="0">
                                          <p:val>
                                            <p:strVal val="#ppt_x-#ppt_w*1.125000"/>
                                          </p:val>
                                        </p:tav>
                                        <p:tav tm="100000">
                                          <p:val>
                                            <p:strVal val="#ppt_x"/>
                                          </p:val>
                                        </p:tav>
                                      </p:tavLst>
                                    </p:anim>
                                    <p:animEffect transition="in" filter="wipe(right)">
                                      <p:cBhvr>
                                        <p:cTn id="26" dur="500"/>
                                        <p:tgtEl>
                                          <p:spTgt spid="41"/>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p:tgtEl>
                                          <p:spTgt spid="10"/>
                                        </p:tgtEl>
                                        <p:attrNameLst>
                                          <p:attrName>ppt_x</p:attrName>
                                        </p:attrNameLst>
                                      </p:cBhvr>
                                      <p:tavLst>
                                        <p:tav tm="0">
                                          <p:val>
                                            <p:strVal val="#ppt_x-#ppt_w*1.125000"/>
                                          </p:val>
                                        </p:tav>
                                        <p:tav tm="100000">
                                          <p:val>
                                            <p:strVal val="#ppt_x"/>
                                          </p:val>
                                        </p:tav>
                                      </p:tavLst>
                                    </p:anim>
                                    <p:animEffect transition="in" filter="wipe(right)">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nodeType="clickEffect">
                                  <p:stCondLst>
                                    <p:cond delay="0"/>
                                  </p:stCondLst>
                                  <p:childTnLst>
                                    <p:set>
                                      <p:cBhvr>
                                        <p:cTn id="42" dur="1" fill="hold">
                                          <p:stCondLst>
                                            <p:cond delay="0"/>
                                          </p:stCondLst>
                                        </p:cTn>
                                        <p:tgtEl>
                                          <p:spTgt spid="52"/>
                                        </p:tgtEl>
                                        <p:attrNameLst>
                                          <p:attrName>style.visibility</p:attrName>
                                        </p:attrNameLst>
                                      </p:cBhvr>
                                      <p:to>
                                        <p:strVal val="visible"/>
                                      </p:to>
                                    </p:set>
                                    <p:anim calcmode="lin" valueType="num">
                                      <p:cBhvr additive="base">
                                        <p:cTn id="43" dur="500"/>
                                        <p:tgtEl>
                                          <p:spTgt spid="52"/>
                                        </p:tgtEl>
                                        <p:attrNameLst>
                                          <p:attrName>ppt_x</p:attrName>
                                        </p:attrNameLst>
                                      </p:cBhvr>
                                      <p:tavLst>
                                        <p:tav tm="0">
                                          <p:val>
                                            <p:strVal val="#ppt_x-#ppt_w*1.125000"/>
                                          </p:val>
                                        </p:tav>
                                        <p:tav tm="100000">
                                          <p:val>
                                            <p:strVal val="#ppt_x"/>
                                          </p:val>
                                        </p:tav>
                                      </p:tavLst>
                                    </p:anim>
                                    <p:animEffect transition="in" filter="wipe(right)">
                                      <p:cBhvr>
                                        <p:cTn id="4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c 3">
            <a:extLst>
              <a:ext uri="{FF2B5EF4-FFF2-40B4-BE49-F238E27FC236}">
                <a16:creationId xmlns:a16="http://schemas.microsoft.com/office/drawing/2014/main" id="{F89C2B19-6219-4111-99C6-718E11BD4638}"/>
              </a:ext>
            </a:extLst>
          </p:cNvPr>
          <p:cNvSpPr/>
          <p:nvPr/>
        </p:nvSpPr>
        <p:spPr>
          <a:xfrm>
            <a:off x="-1188640" y="1273324"/>
            <a:ext cx="3384376" cy="3744416"/>
          </a:xfrm>
          <a:prstGeom prst="arc">
            <a:avLst>
              <a:gd name="adj1" fmla="val 15717891"/>
              <a:gd name="adj2" fmla="val 5832896"/>
            </a:avLst>
          </a:prstGeom>
          <a:ln>
            <a:solidFill>
              <a:schemeClr val="accent1"/>
            </a:solidFill>
            <a:prstDash val="sysDash"/>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ru-RU"/>
          </a:p>
        </p:txBody>
      </p:sp>
      <p:sp>
        <p:nvSpPr>
          <p:cNvPr id="6" name="Isosceles Triangle 5">
            <a:extLst>
              <a:ext uri="{FF2B5EF4-FFF2-40B4-BE49-F238E27FC236}">
                <a16:creationId xmlns:a16="http://schemas.microsoft.com/office/drawing/2014/main" id="{0D4B3121-D33C-4736-848A-F0FE800CC18C}"/>
              </a:ext>
            </a:extLst>
          </p:cNvPr>
          <p:cNvSpPr/>
          <p:nvPr/>
        </p:nvSpPr>
        <p:spPr>
          <a:xfrm rot="1468038">
            <a:off x="542767" y="1296126"/>
            <a:ext cx="45719" cy="2040272"/>
          </a:xfrm>
          <a:prstGeom prst="triangle">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9" name="Arc 8">
            <a:extLst>
              <a:ext uri="{FF2B5EF4-FFF2-40B4-BE49-F238E27FC236}">
                <a16:creationId xmlns:a16="http://schemas.microsoft.com/office/drawing/2014/main" id="{825F888D-3CAD-47B2-AC78-74BA9E145EBB}"/>
              </a:ext>
            </a:extLst>
          </p:cNvPr>
          <p:cNvSpPr/>
          <p:nvPr/>
        </p:nvSpPr>
        <p:spPr>
          <a:xfrm>
            <a:off x="-159181" y="3217540"/>
            <a:ext cx="431164" cy="432048"/>
          </a:xfrm>
          <a:prstGeom prst="arc">
            <a:avLst>
              <a:gd name="adj1" fmla="val 15922545"/>
              <a:gd name="adj2" fmla="val 5495012"/>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lt1"/>
              </a:solidFill>
            </a:endParaRPr>
          </a:p>
        </p:txBody>
      </p:sp>
      <p:sp>
        <p:nvSpPr>
          <p:cNvPr id="11" name="Isosceles Triangle 10">
            <a:extLst>
              <a:ext uri="{FF2B5EF4-FFF2-40B4-BE49-F238E27FC236}">
                <a16:creationId xmlns:a16="http://schemas.microsoft.com/office/drawing/2014/main" id="{9FDFD890-E5FA-4053-BBC3-F5F970A66E55}"/>
              </a:ext>
            </a:extLst>
          </p:cNvPr>
          <p:cNvSpPr/>
          <p:nvPr/>
        </p:nvSpPr>
        <p:spPr>
          <a:xfrm rot="2468316">
            <a:off x="825413" y="1502056"/>
            <a:ext cx="45719" cy="2040272"/>
          </a:xfrm>
          <a:prstGeom prst="triangle">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12" name="Isosceles Triangle 11">
            <a:extLst>
              <a:ext uri="{FF2B5EF4-FFF2-40B4-BE49-F238E27FC236}">
                <a16:creationId xmlns:a16="http://schemas.microsoft.com/office/drawing/2014/main" id="{A2B9A665-A0A2-487C-B7DD-0D632F16DAE9}"/>
              </a:ext>
            </a:extLst>
          </p:cNvPr>
          <p:cNvSpPr/>
          <p:nvPr/>
        </p:nvSpPr>
        <p:spPr>
          <a:xfrm rot="3680682">
            <a:off x="1126372" y="1837364"/>
            <a:ext cx="45719" cy="2040272"/>
          </a:xfrm>
          <a:prstGeom prst="triangle">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13" name="Isosceles Triangle 12">
            <a:extLst>
              <a:ext uri="{FF2B5EF4-FFF2-40B4-BE49-F238E27FC236}">
                <a16:creationId xmlns:a16="http://schemas.microsoft.com/office/drawing/2014/main" id="{0CA11494-8F07-428D-8F46-C79436AB524F}"/>
              </a:ext>
            </a:extLst>
          </p:cNvPr>
          <p:cNvSpPr/>
          <p:nvPr/>
        </p:nvSpPr>
        <p:spPr>
          <a:xfrm rot="4767767">
            <a:off x="1245470" y="2181294"/>
            <a:ext cx="45719" cy="2040272"/>
          </a:xfrm>
          <a:prstGeom prst="triangle">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14" name="Isosceles Triangle 13">
            <a:extLst>
              <a:ext uri="{FF2B5EF4-FFF2-40B4-BE49-F238E27FC236}">
                <a16:creationId xmlns:a16="http://schemas.microsoft.com/office/drawing/2014/main" id="{902F76B9-9498-4D48-BD2C-FF883BA1983C}"/>
              </a:ext>
            </a:extLst>
          </p:cNvPr>
          <p:cNvSpPr/>
          <p:nvPr/>
        </p:nvSpPr>
        <p:spPr>
          <a:xfrm rot="5400000" flipH="1">
            <a:off x="1160785" y="2522768"/>
            <a:ext cx="45719" cy="1943433"/>
          </a:xfrm>
          <a:prstGeom prst="triangle">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5" name="Isosceles Triangle 14">
            <a:extLst>
              <a:ext uri="{FF2B5EF4-FFF2-40B4-BE49-F238E27FC236}">
                <a16:creationId xmlns:a16="http://schemas.microsoft.com/office/drawing/2014/main" id="{D46A41C7-28D1-4C8A-B058-4F86B933D55E}"/>
              </a:ext>
            </a:extLst>
          </p:cNvPr>
          <p:cNvSpPr/>
          <p:nvPr/>
        </p:nvSpPr>
        <p:spPr>
          <a:xfrm rot="6328175" flipH="1">
            <a:off x="1045323" y="2874725"/>
            <a:ext cx="45719" cy="1819292"/>
          </a:xfrm>
          <a:prstGeom prst="triangle">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16" name="Isosceles Triangle 15">
            <a:extLst>
              <a:ext uri="{FF2B5EF4-FFF2-40B4-BE49-F238E27FC236}">
                <a16:creationId xmlns:a16="http://schemas.microsoft.com/office/drawing/2014/main" id="{D0476E59-113D-411F-89A3-44DF9FB02BF6}"/>
              </a:ext>
            </a:extLst>
          </p:cNvPr>
          <p:cNvSpPr/>
          <p:nvPr/>
        </p:nvSpPr>
        <p:spPr>
          <a:xfrm rot="7215256" flipH="1">
            <a:off x="926591" y="3150423"/>
            <a:ext cx="45719" cy="1819292"/>
          </a:xfrm>
          <a:prstGeom prst="triangle">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nvGrpSpPr>
          <p:cNvPr id="25" name="Group 24">
            <a:extLst>
              <a:ext uri="{FF2B5EF4-FFF2-40B4-BE49-F238E27FC236}">
                <a16:creationId xmlns:a16="http://schemas.microsoft.com/office/drawing/2014/main" id="{E2403FD8-DF18-45E1-95A4-47C0ED6932D6}"/>
              </a:ext>
            </a:extLst>
          </p:cNvPr>
          <p:cNvGrpSpPr/>
          <p:nvPr/>
        </p:nvGrpSpPr>
        <p:grpSpPr>
          <a:xfrm>
            <a:off x="927440" y="835209"/>
            <a:ext cx="7803928" cy="573248"/>
            <a:chOff x="927440" y="835209"/>
            <a:chExt cx="7803928" cy="573248"/>
          </a:xfrm>
        </p:grpSpPr>
        <p:sp>
          <p:nvSpPr>
            <p:cNvPr id="17" name="Rectangle: Rounded Corners 16">
              <a:extLst>
                <a:ext uri="{FF2B5EF4-FFF2-40B4-BE49-F238E27FC236}">
                  <a16:creationId xmlns:a16="http://schemas.microsoft.com/office/drawing/2014/main" id="{420FE208-1850-450B-ADCF-2F074D695076}"/>
                </a:ext>
              </a:extLst>
            </p:cNvPr>
            <p:cNvSpPr/>
            <p:nvPr/>
          </p:nvSpPr>
          <p:spPr>
            <a:xfrm>
              <a:off x="927440" y="1111749"/>
              <a:ext cx="281487" cy="296708"/>
            </a:xfrm>
            <a:prstGeom prst="roundRect">
              <a:avLst/>
            </a:prstGeom>
            <a:solidFill>
              <a:schemeClr val="tx2">
                <a:lumMod val="75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tg-Cyrl-TJ" dirty="0"/>
                <a:t>1</a:t>
              </a:r>
              <a:endParaRPr lang="ru-RU" dirty="0"/>
            </a:p>
          </p:txBody>
        </p:sp>
        <p:sp>
          <p:nvSpPr>
            <p:cNvPr id="24" name="Rectangle: Rounded Corners 23">
              <a:extLst>
                <a:ext uri="{FF2B5EF4-FFF2-40B4-BE49-F238E27FC236}">
                  <a16:creationId xmlns:a16="http://schemas.microsoft.com/office/drawing/2014/main" id="{FB26188E-0F35-40AB-8F06-AA80E548F970}"/>
                </a:ext>
              </a:extLst>
            </p:cNvPr>
            <p:cNvSpPr/>
            <p:nvPr/>
          </p:nvSpPr>
          <p:spPr>
            <a:xfrm>
              <a:off x="1208928" y="835209"/>
              <a:ext cx="7522440" cy="438116"/>
            </a:xfrm>
            <a:prstGeom prst="roundRect">
              <a:avLst>
                <a:gd name="adj" fmla="val 16670"/>
              </a:avLst>
            </a:prstGeom>
            <a:solidFill>
              <a:schemeClr val="bg1"/>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Times New Roman" panose="02020603050405020304" pitchFamily="18" charset="0"/>
                <a:cs typeface="Times New Roman" panose="02020603050405020304" pitchFamily="18" charset="0"/>
              </a:endParaRPr>
            </a:p>
            <a:p>
              <a:pPr algn="ctr"/>
              <a:r>
                <a:rPr lang="tg-Cyrl-TJ" sz="1500" dirty="0">
                  <a:solidFill>
                    <a:schemeClr val="tx1"/>
                  </a:solidFill>
                  <a:latin typeface="Times New Roman" panose="02020603050405020304" pitchFamily="18" charset="0"/>
                  <a:cs typeface="Times New Roman" panose="02020603050405020304" pitchFamily="18" charset="0"/>
                </a:rPr>
                <a:t>Фароҳам </a:t>
              </a:r>
              <a:r>
                <a:rPr lang="tg-Cyrl-TJ" sz="1500" dirty="0">
                  <a:solidFill>
                    <a:schemeClr val="tx1"/>
                  </a:solidFill>
                  <a:latin typeface="Palatino Linotype" panose="02040502050505030304" pitchFamily="18" charset="0"/>
                  <a:cs typeface="Times New Roman" panose="02020603050405020304" pitchFamily="18" charset="0"/>
                </a:rPr>
                <a:t>овардани</a:t>
              </a:r>
              <a:r>
                <a:rPr lang="tg-Cyrl-TJ" sz="1500" dirty="0">
                  <a:solidFill>
                    <a:schemeClr val="tx1"/>
                  </a:solidFill>
                  <a:latin typeface="Times New Roman" panose="02020603050405020304" pitchFamily="18" charset="0"/>
                  <a:cs typeface="Times New Roman" panose="02020603050405020304" pitchFamily="18" charset="0"/>
                </a:rPr>
                <a:t> заминаи меъёрии ҳуқуқӣ барои бонкдории исломӣ</a:t>
              </a:r>
              <a:endParaRPr lang="ru-RU" sz="1500" dirty="0">
                <a:solidFill>
                  <a:schemeClr val="tx1"/>
                </a:solidFill>
                <a:latin typeface="Times New Roman" panose="02020603050405020304" pitchFamily="18" charset="0"/>
                <a:cs typeface="Times New Roman" panose="02020603050405020304" pitchFamily="18" charset="0"/>
              </a:endParaRPr>
            </a:p>
            <a:p>
              <a:pPr algn="ctr"/>
              <a:endParaRPr lang="ru-RU" sz="2800" dirty="0">
                <a:latin typeface="Times New Roman" panose="02020603050405020304" pitchFamily="18" charset="0"/>
                <a:cs typeface="Times New Roman" panose="02020603050405020304" pitchFamily="18" charset="0"/>
              </a:endParaRPr>
            </a:p>
          </p:txBody>
        </p:sp>
      </p:grpSp>
      <p:grpSp>
        <p:nvGrpSpPr>
          <p:cNvPr id="27" name="Group 26">
            <a:extLst>
              <a:ext uri="{FF2B5EF4-FFF2-40B4-BE49-F238E27FC236}">
                <a16:creationId xmlns:a16="http://schemas.microsoft.com/office/drawing/2014/main" id="{8DB70639-D55A-4A03-90B9-CF23235A2D7F}"/>
              </a:ext>
            </a:extLst>
          </p:cNvPr>
          <p:cNvGrpSpPr/>
          <p:nvPr/>
        </p:nvGrpSpPr>
        <p:grpSpPr>
          <a:xfrm>
            <a:off x="1463162" y="1386049"/>
            <a:ext cx="7268205" cy="560113"/>
            <a:chOff x="1463163" y="1499095"/>
            <a:chExt cx="7147978" cy="447067"/>
          </a:xfrm>
        </p:grpSpPr>
        <p:sp>
          <p:nvSpPr>
            <p:cNvPr id="18" name="Rectangle: Rounded Corners 17">
              <a:extLst>
                <a:ext uri="{FF2B5EF4-FFF2-40B4-BE49-F238E27FC236}">
                  <a16:creationId xmlns:a16="http://schemas.microsoft.com/office/drawing/2014/main" id="{0F573809-095B-481B-B468-7AD7B9C45D74}"/>
                </a:ext>
              </a:extLst>
            </p:cNvPr>
            <p:cNvSpPr/>
            <p:nvPr/>
          </p:nvSpPr>
          <p:spPr>
            <a:xfrm>
              <a:off x="1463163" y="1499095"/>
              <a:ext cx="281487" cy="296708"/>
            </a:xfrm>
            <a:prstGeom prst="roundRect">
              <a:avLst/>
            </a:prstGeom>
            <a:solidFill>
              <a:schemeClr val="tx2">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tg-Cyrl-TJ" dirty="0"/>
                <a:t>2</a:t>
              </a:r>
              <a:endParaRPr lang="ru-RU" dirty="0"/>
            </a:p>
          </p:txBody>
        </p:sp>
        <p:sp>
          <p:nvSpPr>
            <p:cNvPr id="26" name="Rectangle: Rounded Corners 25">
              <a:extLst>
                <a:ext uri="{FF2B5EF4-FFF2-40B4-BE49-F238E27FC236}">
                  <a16:creationId xmlns:a16="http://schemas.microsoft.com/office/drawing/2014/main" id="{BA2B9A0A-258D-4FCA-8047-F29318C149BD}"/>
                </a:ext>
              </a:extLst>
            </p:cNvPr>
            <p:cNvSpPr/>
            <p:nvPr/>
          </p:nvSpPr>
          <p:spPr>
            <a:xfrm>
              <a:off x="1774606" y="1514380"/>
              <a:ext cx="6836535" cy="431782"/>
            </a:xfrm>
            <a:prstGeom prst="roundRect">
              <a:avLst>
                <a:gd name="adj" fmla="val 16670"/>
              </a:avLst>
            </a:prstGeom>
            <a:solidFill>
              <a:schemeClr val="bg1"/>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g-Cyrl-TJ" sz="1600" dirty="0">
                <a:solidFill>
                  <a:schemeClr val="tx1"/>
                </a:solidFill>
                <a:latin typeface="Palatino Linotype" panose="02040502050505030304" pitchFamily="18" charset="0"/>
                <a:cs typeface="Times New Roman" panose="02020603050405020304" pitchFamily="18" charset="0"/>
              </a:endParaRPr>
            </a:p>
            <a:p>
              <a:pPr algn="ctr"/>
              <a:r>
                <a:rPr lang="tg-Cyrl-TJ" sz="1500" dirty="0">
                  <a:solidFill>
                    <a:schemeClr val="tx1"/>
                  </a:solidFill>
                  <a:latin typeface="Palatino Linotype" panose="02040502050505030304" pitchFamily="18" charset="0"/>
                  <a:cs typeface="Times New Roman" panose="02020603050405020304" pitchFamily="18" charset="0"/>
                </a:rPr>
                <a:t>Ташкили силсилавебинарҳо оид ба асосҳои молияи исломӣ барои низоми бонкӣ ва ҷонибҳои манфиатдор бо БОР</a:t>
              </a:r>
              <a:endParaRPr lang="ru-RU" sz="1500" dirty="0">
                <a:solidFill>
                  <a:schemeClr val="tx1"/>
                </a:solidFill>
                <a:latin typeface="Palatino Linotype" panose="02040502050505030304" pitchFamily="18" charset="0"/>
                <a:cs typeface="Times New Roman" panose="02020603050405020304" pitchFamily="18" charset="0"/>
              </a:endParaRPr>
            </a:p>
            <a:p>
              <a:pPr algn="ctr"/>
              <a:endParaRPr lang="ru-RU" sz="1600" dirty="0">
                <a:solidFill>
                  <a:schemeClr val="tx1"/>
                </a:solidFill>
                <a:latin typeface="Times New Roman" panose="02020603050405020304" pitchFamily="18" charset="0"/>
                <a:cs typeface="Times New Roman" panose="02020603050405020304" pitchFamily="18" charset="0"/>
              </a:endParaRPr>
            </a:p>
          </p:txBody>
        </p:sp>
      </p:grpSp>
      <p:grpSp>
        <p:nvGrpSpPr>
          <p:cNvPr id="33" name="Group 32">
            <a:extLst>
              <a:ext uri="{FF2B5EF4-FFF2-40B4-BE49-F238E27FC236}">
                <a16:creationId xmlns:a16="http://schemas.microsoft.com/office/drawing/2014/main" id="{109F0227-A0E9-4EAF-83DB-E0D23801F59C}"/>
              </a:ext>
            </a:extLst>
          </p:cNvPr>
          <p:cNvGrpSpPr/>
          <p:nvPr/>
        </p:nvGrpSpPr>
        <p:grpSpPr>
          <a:xfrm>
            <a:off x="1948237" y="2102367"/>
            <a:ext cx="6783131" cy="431782"/>
            <a:chOff x="1948237" y="2102367"/>
            <a:chExt cx="6783131" cy="431782"/>
          </a:xfrm>
        </p:grpSpPr>
        <p:sp>
          <p:nvSpPr>
            <p:cNvPr id="19" name="Rectangle: Rounded Corners 18">
              <a:extLst>
                <a:ext uri="{FF2B5EF4-FFF2-40B4-BE49-F238E27FC236}">
                  <a16:creationId xmlns:a16="http://schemas.microsoft.com/office/drawing/2014/main" id="{0AFFBC28-FAD2-4A36-BAF3-6FB5E1DE75BB}"/>
                </a:ext>
              </a:extLst>
            </p:cNvPr>
            <p:cNvSpPr/>
            <p:nvPr/>
          </p:nvSpPr>
          <p:spPr>
            <a:xfrm>
              <a:off x="1948237" y="2167908"/>
              <a:ext cx="281487" cy="296708"/>
            </a:xfrm>
            <a:prstGeom prst="roundRect">
              <a:avLst/>
            </a:prstGeom>
            <a:solidFill>
              <a:schemeClr val="tx2">
                <a:lumMod val="75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tg-Cyrl-TJ" dirty="0"/>
                <a:t>3</a:t>
              </a:r>
              <a:endParaRPr lang="ru-RU" dirty="0"/>
            </a:p>
          </p:txBody>
        </p:sp>
        <p:sp>
          <p:nvSpPr>
            <p:cNvPr id="32" name="Rectangle: Rounded Corners 31">
              <a:extLst>
                <a:ext uri="{FF2B5EF4-FFF2-40B4-BE49-F238E27FC236}">
                  <a16:creationId xmlns:a16="http://schemas.microsoft.com/office/drawing/2014/main" id="{98140E27-F8AF-46EF-B858-449EF6E2BF69}"/>
                </a:ext>
              </a:extLst>
            </p:cNvPr>
            <p:cNvSpPr/>
            <p:nvPr/>
          </p:nvSpPr>
          <p:spPr>
            <a:xfrm>
              <a:off x="2231354" y="2102367"/>
              <a:ext cx="6500014" cy="431782"/>
            </a:xfrm>
            <a:prstGeom prst="roundRect">
              <a:avLst>
                <a:gd name="adj" fmla="val 16670"/>
              </a:avLst>
            </a:prstGeom>
            <a:solidFill>
              <a:schemeClr val="bg1"/>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sz="1500" dirty="0">
                  <a:solidFill>
                    <a:schemeClr val="tx1"/>
                  </a:solidFill>
                  <a:latin typeface="Palatino Linotype" panose="02040502050505030304" pitchFamily="18" charset="0"/>
                  <a:cs typeface="Times New Roman" panose="02020603050405020304" pitchFamily="18" charset="0"/>
                </a:rPr>
                <a:t>Таҳияи пешниҳодҳо ба Кодекси андози ҶТ дар робита ба андозбандии маҳсулотҳои бонкии исломӣ</a:t>
              </a:r>
              <a:endParaRPr lang="ru-RU" sz="1500" dirty="0">
                <a:solidFill>
                  <a:schemeClr val="tx1"/>
                </a:solidFill>
                <a:latin typeface="Palatino Linotype" panose="0204050205050503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973992A5-B4AD-43B7-BFDC-F3489A4AD5D0}"/>
              </a:ext>
            </a:extLst>
          </p:cNvPr>
          <p:cNvGrpSpPr/>
          <p:nvPr/>
        </p:nvGrpSpPr>
        <p:grpSpPr>
          <a:xfrm>
            <a:off x="2098744" y="2662282"/>
            <a:ext cx="6721728" cy="450605"/>
            <a:chOff x="2141987" y="2749070"/>
            <a:chExt cx="6589381" cy="450605"/>
          </a:xfrm>
        </p:grpSpPr>
        <p:sp>
          <p:nvSpPr>
            <p:cNvPr id="20" name="Rectangle: Rounded Corners 19">
              <a:extLst>
                <a:ext uri="{FF2B5EF4-FFF2-40B4-BE49-F238E27FC236}">
                  <a16:creationId xmlns:a16="http://schemas.microsoft.com/office/drawing/2014/main" id="{195ADB04-0201-4A3F-B7F0-55919BA6EC38}"/>
                </a:ext>
              </a:extLst>
            </p:cNvPr>
            <p:cNvSpPr/>
            <p:nvPr/>
          </p:nvSpPr>
          <p:spPr>
            <a:xfrm>
              <a:off x="2141987" y="2902967"/>
              <a:ext cx="281487" cy="296708"/>
            </a:xfrm>
            <a:prstGeom prst="roundRect">
              <a:avLst/>
            </a:prstGeom>
            <a:solidFill>
              <a:schemeClr val="tx2">
                <a:lumMod val="75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tg-Cyrl-TJ" dirty="0"/>
                <a:t>4</a:t>
              </a:r>
              <a:endParaRPr lang="ru-RU" dirty="0"/>
            </a:p>
          </p:txBody>
        </p:sp>
        <p:sp>
          <p:nvSpPr>
            <p:cNvPr id="36" name="Rectangle: Rounded Corners 35">
              <a:extLst>
                <a:ext uri="{FF2B5EF4-FFF2-40B4-BE49-F238E27FC236}">
                  <a16:creationId xmlns:a16="http://schemas.microsoft.com/office/drawing/2014/main" id="{414F9B54-A377-4017-8040-3EB246060214}"/>
                </a:ext>
              </a:extLst>
            </p:cNvPr>
            <p:cNvSpPr/>
            <p:nvPr/>
          </p:nvSpPr>
          <p:spPr>
            <a:xfrm>
              <a:off x="2433164" y="2749070"/>
              <a:ext cx="6298204" cy="431782"/>
            </a:xfrm>
            <a:prstGeom prst="roundRect">
              <a:avLst>
                <a:gd name="adj" fmla="val 16670"/>
              </a:avLst>
            </a:prstGeom>
            <a:solidFill>
              <a:schemeClr val="bg1"/>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0" algn="l"/>
                </a:tabLst>
              </a:pPr>
              <a:r>
                <a:rPr lang="tg-Cyrl-TJ" sz="1500" dirty="0">
                  <a:solidFill>
                    <a:schemeClr val="tx1"/>
                  </a:solidFill>
                  <a:latin typeface="Palatino Linotype" panose="02040502050505030304" pitchFamily="18" charset="0"/>
                  <a:cs typeface="Times New Roman" panose="02020603050405020304" pitchFamily="18" charset="0"/>
                </a:rPr>
                <a:t>Таъсис ёфтани як бонки исломӣ ва ду адад “равзанаи бонкии исломӣ”</a:t>
              </a:r>
              <a:endParaRPr lang="ru-RU" sz="1500" dirty="0">
                <a:solidFill>
                  <a:schemeClr val="tx1"/>
                </a:solidFill>
                <a:latin typeface="Palatino Linotype" panose="02040502050505030304" pitchFamily="18" charset="0"/>
                <a:cs typeface="Times New Roman" panose="02020603050405020304" pitchFamily="18" charset="0"/>
              </a:endParaRPr>
            </a:p>
          </p:txBody>
        </p:sp>
      </p:grpSp>
      <p:grpSp>
        <p:nvGrpSpPr>
          <p:cNvPr id="40" name="Group 39">
            <a:extLst>
              <a:ext uri="{FF2B5EF4-FFF2-40B4-BE49-F238E27FC236}">
                <a16:creationId xmlns:a16="http://schemas.microsoft.com/office/drawing/2014/main" id="{CBD8B569-FDBE-4A3C-8F4D-E3DC14DC5377}"/>
              </a:ext>
            </a:extLst>
          </p:cNvPr>
          <p:cNvGrpSpPr/>
          <p:nvPr/>
        </p:nvGrpSpPr>
        <p:grpSpPr>
          <a:xfrm>
            <a:off x="2125332" y="3255753"/>
            <a:ext cx="6695140" cy="442011"/>
            <a:chOff x="2141987" y="3377270"/>
            <a:chExt cx="6589380" cy="442011"/>
          </a:xfrm>
        </p:grpSpPr>
        <p:sp>
          <p:nvSpPr>
            <p:cNvPr id="21" name="Rectangle: Rounded Corners 20">
              <a:extLst>
                <a:ext uri="{FF2B5EF4-FFF2-40B4-BE49-F238E27FC236}">
                  <a16:creationId xmlns:a16="http://schemas.microsoft.com/office/drawing/2014/main" id="{64C00AF3-C681-4C69-B7AE-274080520312}"/>
                </a:ext>
              </a:extLst>
            </p:cNvPr>
            <p:cNvSpPr/>
            <p:nvPr/>
          </p:nvSpPr>
          <p:spPr>
            <a:xfrm>
              <a:off x="2141987" y="3522573"/>
              <a:ext cx="281487" cy="296708"/>
            </a:xfrm>
            <a:prstGeom prst="roundRect">
              <a:avLst/>
            </a:prstGeom>
            <a:solidFill>
              <a:schemeClr val="tx2">
                <a:lumMod val="75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tg-Cyrl-TJ" dirty="0"/>
                <a:t>5</a:t>
              </a:r>
              <a:endParaRPr lang="ru-RU" dirty="0"/>
            </a:p>
          </p:txBody>
        </p:sp>
        <p:sp>
          <p:nvSpPr>
            <p:cNvPr id="37" name="Rectangle: Rounded Corners 36">
              <a:extLst>
                <a:ext uri="{FF2B5EF4-FFF2-40B4-BE49-F238E27FC236}">
                  <a16:creationId xmlns:a16="http://schemas.microsoft.com/office/drawing/2014/main" id="{0683C196-7234-4A88-A4E3-9067E6F119D5}"/>
                </a:ext>
              </a:extLst>
            </p:cNvPr>
            <p:cNvSpPr/>
            <p:nvPr/>
          </p:nvSpPr>
          <p:spPr>
            <a:xfrm>
              <a:off x="2443003" y="3377270"/>
              <a:ext cx="6288364" cy="431782"/>
            </a:xfrm>
            <a:prstGeom prst="roundRect">
              <a:avLst>
                <a:gd name="adj" fmla="val 16670"/>
              </a:avLst>
            </a:prstGeom>
            <a:solidFill>
              <a:schemeClr val="bg1"/>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sz="1500" dirty="0">
                  <a:solidFill>
                    <a:schemeClr val="tx1"/>
                  </a:solidFill>
                  <a:latin typeface="Palatino Linotype" panose="02040502050505030304" pitchFamily="18" charset="0"/>
                  <a:cs typeface="Times New Roman" panose="02020603050405020304" pitchFamily="18" charset="0"/>
                </a:rPr>
                <a:t>Бозомӯзии кормандони ТҚМ, БМТ ва таъмини онҳо бо</a:t>
              </a:r>
              <a:r>
                <a:rPr lang="en-US" sz="1500" dirty="0">
                  <a:solidFill>
                    <a:schemeClr val="tx1"/>
                  </a:solidFill>
                  <a:latin typeface="Palatino Linotype" panose="02040502050505030304" pitchFamily="18" charset="0"/>
                  <a:cs typeface="Times New Roman" panose="02020603050405020304" pitchFamily="18" charset="0"/>
                </a:rPr>
                <a:t> </a:t>
              </a:r>
              <a:r>
                <a:rPr lang="tg-Cyrl-TJ" sz="1500" dirty="0">
                  <a:solidFill>
                    <a:schemeClr val="tx1"/>
                  </a:solidFill>
                  <a:latin typeface="Palatino Linotype" panose="02040502050505030304" pitchFamily="18" charset="0"/>
                  <a:cs typeface="Times New Roman" panose="02020603050405020304" pitchFamily="18" charset="0"/>
                </a:rPr>
                <a:t>сертификатҳо</a:t>
              </a:r>
              <a:endParaRPr lang="ru-RU" sz="1500" dirty="0">
                <a:solidFill>
                  <a:schemeClr val="tx1"/>
                </a:solidFill>
                <a:latin typeface="Palatino Linotype" panose="02040502050505030304" pitchFamily="18" charset="0"/>
                <a:cs typeface="Times New Roman" panose="02020603050405020304" pitchFamily="18" charset="0"/>
              </a:endParaRPr>
            </a:p>
          </p:txBody>
        </p:sp>
      </p:grpSp>
      <p:sp>
        <p:nvSpPr>
          <p:cNvPr id="38" name="Isosceles Triangle 37">
            <a:extLst>
              <a:ext uri="{FF2B5EF4-FFF2-40B4-BE49-F238E27FC236}">
                <a16:creationId xmlns:a16="http://schemas.microsoft.com/office/drawing/2014/main" id="{C31DE617-676B-412F-85C4-8EA9ED471A22}"/>
              </a:ext>
            </a:extLst>
          </p:cNvPr>
          <p:cNvSpPr/>
          <p:nvPr/>
        </p:nvSpPr>
        <p:spPr>
          <a:xfrm rot="8449368" flipH="1">
            <a:off x="607126" y="3381063"/>
            <a:ext cx="45719" cy="1761317"/>
          </a:xfrm>
          <a:prstGeom prst="triangle">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nvGrpSpPr>
          <p:cNvPr id="41" name="Group 40">
            <a:extLst>
              <a:ext uri="{FF2B5EF4-FFF2-40B4-BE49-F238E27FC236}">
                <a16:creationId xmlns:a16="http://schemas.microsoft.com/office/drawing/2014/main" id="{B944284B-BB4A-496C-91D4-F510C9E40BBD}"/>
              </a:ext>
            </a:extLst>
          </p:cNvPr>
          <p:cNvGrpSpPr/>
          <p:nvPr/>
        </p:nvGrpSpPr>
        <p:grpSpPr>
          <a:xfrm>
            <a:off x="1984183" y="3802634"/>
            <a:ext cx="6589380" cy="442011"/>
            <a:chOff x="2141987" y="3377270"/>
            <a:chExt cx="6589380" cy="442011"/>
          </a:xfrm>
        </p:grpSpPr>
        <p:sp>
          <p:nvSpPr>
            <p:cNvPr id="42" name="Rectangle: Rounded Corners 41">
              <a:extLst>
                <a:ext uri="{FF2B5EF4-FFF2-40B4-BE49-F238E27FC236}">
                  <a16:creationId xmlns:a16="http://schemas.microsoft.com/office/drawing/2014/main" id="{BA0F61EE-A3EA-43A6-8E24-F1BC020F9175}"/>
                </a:ext>
              </a:extLst>
            </p:cNvPr>
            <p:cNvSpPr/>
            <p:nvPr/>
          </p:nvSpPr>
          <p:spPr>
            <a:xfrm>
              <a:off x="2141987" y="3522573"/>
              <a:ext cx="281487" cy="296708"/>
            </a:xfrm>
            <a:prstGeom prst="roundRect">
              <a:avLst/>
            </a:prstGeom>
            <a:solidFill>
              <a:schemeClr val="tx2">
                <a:lumMod val="75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tg-Cyrl-TJ" dirty="0"/>
                <a:t>6</a:t>
              </a:r>
              <a:endParaRPr lang="ru-RU" dirty="0"/>
            </a:p>
          </p:txBody>
        </p:sp>
        <p:sp>
          <p:nvSpPr>
            <p:cNvPr id="43" name="Rectangle: Rounded Corners 42">
              <a:extLst>
                <a:ext uri="{FF2B5EF4-FFF2-40B4-BE49-F238E27FC236}">
                  <a16:creationId xmlns:a16="http://schemas.microsoft.com/office/drawing/2014/main" id="{6786A6DF-B9EB-447C-AF92-0B70B07A1D82}"/>
                </a:ext>
              </a:extLst>
            </p:cNvPr>
            <p:cNvSpPr/>
            <p:nvPr/>
          </p:nvSpPr>
          <p:spPr>
            <a:xfrm>
              <a:off x="2443003" y="3377270"/>
              <a:ext cx="6288364" cy="431782"/>
            </a:xfrm>
            <a:prstGeom prst="roundRect">
              <a:avLst>
                <a:gd name="adj" fmla="val 16670"/>
              </a:avLst>
            </a:prstGeom>
            <a:solidFill>
              <a:schemeClr val="bg1"/>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g-Cyrl-TJ" sz="1500" dirty="0">
                  <a:solidFill>
                    <a:schemeClr val="tx1"/>
                  </a:solidFill>
                  <a:latin typeface="Palatino Linotype" panose="02040502050505030304" pitchFamily="18" charset="0"/>
                  <a:cs typeface="Times New Roman" panose="02020603050405020304" pitchFamily="18" charset="0"/>
                </a:rPr>
                <a:t>Оғози марҳилаи табдилёбии як бонки анъанавӣ ба бонки исломӣ</a:t>
              </a:r>
              <a:endParaRPr lang="ru-RU" sz="1500" dirty="0">
                <a:solidFill>
                  <a:schemeClr val="tx1"/>
                </a:solidFill>
                <a:latin typeface="Palatino Linotype" panose="02040502050505030304" pitchFamily="18" charset="0"/>
                <a:cs typeface="Times New Roman" panose="02020603050405020304" pitchFamily="18" charset="0"/>
              </a:endParaRPr>
            </a:p>
          </p:txBody>
        </p:sp>
      </p:grpSp>
      <p:grpSp>
        <p:nvGrpSpPr>
          <p:cNvPr id="44" name="Group 43">
            <a:extLst>
              <a:ext uri="{FF2B5EF4-FFF2-40B4-BE49-F238E27FC236}">
                <a16:creationId xmlns:a16="http://schemas.microsoft.com/office/drawing/2014/main" id="{30B90B6A-2179-47F7-86AC-6A0CE2BCDBA3}"/>
              </a:ext>
            </a:extLst>
          </p:cNvPr>
          <p:cNvGrpSpPr/>
          <p:nvPr/>
        </p:nvGrpSpPr>
        <p:grpSpPr>
          <a:xfrm>
            <a:off x="1675457" y="4299203"/>
            <a:ext cx="6589380" cy="442011"/>
            <a:chOff x="2141987" y="3377270"/>
            <a:chExt cx="6589380" cy="442011"/>
          </a:xfrm>
        </p:grpSpPr>
        <p:sp>
          <p:nvSpPr>
            <p:cNvPr id="45" name="Rectangle: Rounded Corners 44">
              <a:extLst>
                <a:ext uri="{FF2B5EF4-FFF2-40B4-BE49-F238E27FC236}">
                  <a16:creationId xmlns:a16="http://schemas.microsoft.com/office/drawing/2014/main" id="{B35826E4-4001-49A6-BE11-3DA49664E3EE}"/>
                </a:ext>
              </a:extLst>
            </p:cNvPr>
            <p:cNvSpPr/>
            <p:nvPr/>
          </p:nvSpPr>
          <p:spPr>
            <a:xfrm>
              <a:off x="2141987" y="3522573"/>
              <a:ext cx="281487" cy="296708"/>
            </a:xfrm>
            <a:prstGeom prst="roundRect">
              <a:avLst/>
            </a:prstGeom>
            <a:solidFill>
              <a:schemeClr val="tx2">
                <a:lumMod val="75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tg-Cyrl-TJ" dirty="0"/>
                <a:t>7</a:t>
              </a:r>
              <a:endParaRPr lang="ru-RU" dirty="0"/>
            </a:p>
          </p:txBody>
        </p:sp>
        <p:sp>
          <p:nvSpPr>
            <p:cNvPr id="46" name="Rectangle: Rounded Corners 45">
              <a:extLst>
                <a:ext uri="{FF2B5EF4-FFF2-40B4-BE49-F238E27FC236}">
                  <a16:creationId xmlns:a16="http://schemas.microsoft.com/office/drawing/2014/main" id="{6415A309-1B9A-40D6-9F41-D03EE06B50C1}"/>
                </a:ext>
              </a:extLst>
            </p:cNvPr>
            <p:cNvSpPr/>
            <p:nvPr/>
          </p:nvSpPr>
          <p:spPr>
            <a:xfrm>
              <a:off x="2443003" y="3377270"/>
              <a:ext cx="6288364" cy="431782"/>
            </a:xfrm>
            <a:prstGeom prst="roundRect">
              <a:avLst>
                <a:gd name="adj" fmla="val 16670"/>
              </a:avLst>
            </a:prstGeom>
            <a:solidFill>
              <a:schemeClr val="bg1"/>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sz="1500" dirty="0">
                  <a:solidFill>
                    <a:schemeClr val="tx1"/>
                  </a:solidFill>
                  <a:latin typeface="Palatino Linotype" panose="02040502050505030304" pitchFamily="18" charset="0"/>
                  <a:cs typeface="Times New Roman" panose="02020603050405020304" pitchFamily="18" charset="0"/>
                </a:rPr>
                <a:t>Баррасии дархости  як ТМХ ҷиҳати кушодани “равзанаи бонкии исломӣ” </a:t>
              </a:r>
              <a:endParaRPr lang="ru-RU" sz="1500" dirty="0">
                <a:solidFill>
                  <a:schemeClr val="tx1"/>
                </a:solidFill>
                <a:latin typeface="Palatino Linotype" panose="02040502050505030304" pitchFamily="18" charset="0"/>
                <a:cs typeface="Times New Roman" panose="02020603050405020304" pitchFamily="18" charset="0"/>
              </a:endParaRPr>
            </a:p>
          </p:txBody>
        </p:sp>
      </p:grpSp>
      <p:grpSp>
        <p:nvGrpSpPr>
          <p:cNvPr id="47" name="Group 46">
            <a:extLst>
              <a:ext uri="{FF2B5EF4-FFF2-40B4-BE49-F238E27FC236}">
                <a16:creationId xmlns:a16="http://schemas.microsoft.com/office/drawing/2014/main" id="{2400CE89-93C9-4B78-A5AC-C73610225CE7}"/>
              </a:ext>
            </a:extLst>
          </p:cNvPr>
          <p:cNvGrpSpPr/>
          <p:nvPr/>
        </p:nvGrpSpPr>
        <p:grpSpPr>
          <a:xfrm>
            <a:off x="1122674" y="4775915"/>
            <a:ext cx="6589380" cy="442011"/>
            <a:chOff x="2141987" y="3377270"/>
            <a:chExt cx="6589380" cy="442011"/>
          </a:xfrm>
        </p:grpSpPr>
        <p:sp>
          <p:nvSpPr>
            <p:cNvPr id="48" name="Rectangle: Rounded Corners 47">
              <a:extLst>
                <a:ext uri="{FF2B5EF4-FFF2-40B4-BE49-F238E27FC236}">
                  <a16:creationId xmlns:a16="http://schemas.microsoft.com/office/drawing/2014/main" id="{EED9D11D-10D9-4416-B9DD-67A5F62C37E9}"/>
                </a:ext>
              </a:extLst>
            </p:cNvPr>
            <p:cNvSpPr/>
            <p:nvPr/>
          </p:nvSpPr>
          <p:spPr>
            <a:xfrm>
              <a:off x="2141987" y="3522573"/>
              <a:ext cx="281487" cy="296708"/>
            </a:xfrm>
            <a:prstGeom prst="roundRect">
              <a:avLst/>
            </a:prstGeom>
            <a:solidFill>
              <a:schemeClr val="tx2">
                <a:lumMod val="75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tg-Cyrl-TJ" dirty="0"/>
                <a:t>8</a:t>
              </a:r>
              <a:endParaRPr lang="ru-RU" dirty="0"/>
            </a:p>
          </p:txBody>
        </p:sp>
        <p:sp>
          <p:nvSpPr>
            <p:cNvPr id="49" name="Rectangle: Rounded Corners 48">
              <a:extLst>
                <a:ext uri="{FF2B5EF4-FFF2-40B4-BE49-F238E27FC236}">
                  <a16:creationId xmlns:a16="http://schemas.microsoft.com/office/drawing/2014/main" id="{01FB271E-884A-402D-BAB2-257BB114CF71}"/>
                </a:ext>
              </a:extLst>
            </p:cNvPr>
            <p:cNvSpPr/>
            <p:nvPr/>
          </p:nvSpPr>
          <p:spPr>
            <a:xfrm>
              <a:off x="2443003" y="3377270"/>
              <a:ext cx="6288364" cy="431782"/>
            </a:xfrm>
            <a:prstGeom prst="roundRect">
              <a:avLst>
                <a:gd name="adj" fmla="val 16670"/>
              </a:avLst>
            </a:prstGeom>
            <a:solidFill>
              <a:schemeClr val="bg1"/>
            </a:solidFill>
            <a:ln>
              <a:solidFill>
                <a:schemeClr val="accent1">
                  <a:lumMod val="20000"/>
                  <a:lumOff val="80000"/>
                </a:schemeClr>
              </a:solid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g-Cyrl-TJ" sz="1500" dirty="0">
                  <a:solidFill>
                    <a:schemeClr val="tx1"/>
                  </a:solidFill>
                  <a:latin typeface="Palatino Linotype" panose="02040502050505030304" pitchFamily="18" charset="0"/>
                  <a:cs typeface="Times New Roman" panose="02020603050405020304" pitchFamily="18" charset="0"/>
                </a:rPr>
                <a:t>Таъсиси КХМИ дар Т</a:t>
              </a:r>
              <a:r>
                <a:rPr lang="tt-RU" sz="1500" dirty="0">
                  <a:solidFill>
                    <a:schemeClr val="tx1"/>
                  </a:solidFill>
                  <a:latin typeface="Palatino Linotype" panose="02040502050505030304" pitchFamily="18" charset="0"/>
                  <a:cs typeface="Times New Roman" panose="02020603050405020304" pitchFamily="18" charset="0"/>
                </a:rPr>
                <a:t>Қ</a:t>
              </a:r>
              <a:r>
                <a:rPr lang="tg-Cyrl-TJ" sz="1500" dirty="0">
                  <a:solidFill>
                    <a:schemeClr val="tx1"/>
                  </a:solidFill>
                  <a:latin typeface="Palatino Linotype" panose="02040502050505030304" pitchFamily="18" charset="0"/>
                  <a:cs typeface="Times New Roman" panose="02020603050405020304" pitchFamily="18" charset="0"/>
                </a:rPr>
                <a:t>М</a:t>
              </a:r>
              <a:endParaRPr lang="ru-RU" sz="1500" dirty="0">
                <a:solidFill>
                  <a:schemeClr val="tx1"/>
                </a:solidFill>
                <a:latin typeface="Palatino Linotype" panose="02040502050505030304" pitchFamily="18" charset="0"/>
                <a:cs typeface="Times New Roman" panose="02020603050405020304" pitchFamily="18" charset="0"/>
              </a:endParaRPr>
            </a:p>
          </p:txBody>
        </p:sp>
      </p:grpSp>
      <p:sp>
        <p:nvSpPr>
          <p:cNvPr id="50" name="Заголовок 1">
            <a:extLst>
              <a:ext uri="{FF2B5EF4-FFF2-40B4-BE49-F238E27FC236}">
                <a16:creationId xmlns:a16="http://schemas.microsoft.com/office/drawing/2014/main" id="{2745F315-3769-4998-A357-91B61A2E1298}"/>
              </a:ext>
            </a:extLst>
          </p:cNvPr>
          <p:cNvSpPr>
            <a:spLocks noGrp="1"/>
          </p:cNvSpPr>
          <p:nvPr>
            <p:ph type="title"/>
          </p:nvPr>
        </p:nvSpPr>
        <p:spPr>
          <a:xfrm>
            <a:off x="107256" y="94406"/>
            <a:ext cx="8964488" cy="632296"/>
          </a:xfrm>
        </p:spPr>
        <p:txBody>
          <a:bodyPr>
            <a:normAutofit fontScale="90000"/>
          </a:bodyPr>
          <a:lstStyle/>
          <a:p>
            <a:pPr algn="ctr"/>
            <a:r>
              <a:rPr lang="tg-Cyrl-TJ" sz="2000" b="1" dirty="0">
                <a:latin typeface="Palatino Linotype" pitchFamily="18" charset="0"/>
                <a:ea typeface="+mn-ea"/>
                <a:cs typeface="+mn-cs"/>
              </a:rPr>
              <a:t>КОРҲОИ АНҶОМДОДАШУДА ДАР НИЗОМИ БОНКИИ КИШВАР</a:t>
            </a:r>
            <a:r>
              <a:rPr lang="en-US" sz="2000" b="1" dirty="0">
                <a:latin typeface="Palatino Linotype" pitchFamily="18" charset="0"/>
                <a:ea typeface="+mn-ea"/>
                <a:cs typeface="+mn-cs"/>
              </a:rPr>
              <a:t> </a:t>
            </a:r>
            <a:r>
              <a:rPr lang="tg-Cyrl-TJ" sz="2000" b="1" dirty="0">
                <a:latin typeface="Palatino Linotype" pitchFamily="18" charset="0"/>
                <a:ea typeface="+mn-ea"/>
                <a:cs typeface="+mn-cs"/>
              </a:rPr>
              <a:t>БАҲРИ РУШДИ БИ</a:t>
            </a:r>
            <a:br>
              <a:rPr lang="en-US" b="1" dirty="0">
                <a:solidFill>
                  <a:schemeClr val="tx1">
                    <a:lumMod val="75000"/>
                    <a:lumOff val="25000"/>
                  </a:schemeClr>
                </a:solidFill>
                <a:latin typeface="Palatino Linotype" pitchFamily="18" charset="0"/>
              </a:rPr>
            </a:br>
            <a:endParaRPr lang="ru-RU" dirty="0"/>
          </a:p>
        </p:txBody>
      </p:sp>
    </p:spTree>
    <p:extLst>
      <p:ext uri="{BB962C8B-B14F-4D97-AF65-F5344CB8AC3E}">
        <p14:creationId xmlns:p14="http://schemas.microsoft.com/office/powerpoint/2010/main" val="272484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anim calcmode="lin" valueType="num">
                                      <p:cBhvr>
                                        <p:cTn id="39" dur="1000" fill="hold"/>
                                        <p:tgtEl>
                                          <p:spTgt spid="33"/>
                                        </p:tgtEl>
                                        <p:attrNameLst>
                                          <p:attrName>ppt_x</p:attrName>
                                        </p:attrNameLst>
                                      </p:cBhvr>
                                      <p:tavLst>
                                        <p:tav tm="0">
                                          <p:val>
                                            <p:strVal val="#ppt_x"/>
                                          </p:val>
                                        </p:tav>
                                        <p:tav tm="100000">
                                          <p:val>
                                            <p:strVal val="#ppt_x"/>
                                          </p:val>
                                        </p:tav>
                                      </p:tavLst>
                                    </p:anim>
                                    <p:anim calcmode="lin" valueType="num">
                                      <p:cBhvr>
                                        <p:cTn id="4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arn(inVertical)">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1000"/>
                                        <p:tgtEl>
                                          <p:spTgt spid="39"/>
                                        </p:tgtEl>
                                      </p:cBhvr>
                                    </p:animEffect>
                                    <p:anim calcmode="lin" valueType="num">
                                      <p:cBhvr>
                                        <p:cTn id="51" dur="1000" fill="hold"/>
                                        <p:tgtEl>
                                          <p:spTgt spid="39"/>
                                        </p:tgtEl>
                                        <p:attrNameLst>
                                          <p:attrName>ppt_x</p:attrName>
                                        </p:attrNameLst>
                                      </p:cBhvr>
                                      <p:tavLst>
                                        <p:tav tm="0">
                                          <p:val>
                                            <p:strVal val="#ppt_x"/>
                                          </p:val>
                                        </p:tav>
                                        <p:tav tm="100000">
                                          <p:val>
                                            <p:strVal val="#ppt_x"/>
                                          </p:val>
                                        </p:tav>
                                      </p:tavLst>
                                    </p:anim>
                                    <p:anim calcmode="lin" valueType="num">
                                      <p:cBhvr>
                                        <p:cTn id="5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inVertic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barn(inVertical)">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41"/>
                                        </p:tgtEl>
                                        <p:attrNameLst>
                                          <p:attrName>style.visibility</p:attrName>
                                        </p:attrNameLst>
                                      </p:cBhvr>
                                      <p:to>
                                        <p:strVal val="visible"/>
                                      </p:to>
                                    </p:set>
                                    <p:animEffect transition="in" filter="fade">
                                      <p:cBhvr>
                                        <p:cTn id="74" dur="1000"/>
                                        <p:tgtEl>
                                          <p:spTgt spid="41"/>
                                        </p:tgtEl>
                                      </p:cBhvr>
                                    </p:animEffect>
                                    <p:anim calcmode="lin" valueType="num">
                                      <p:cBhvr>
                                        <p:cTn id="75" dur="1000" fill="hold"/>
                                        <p:tgtEl>
                                          <p:spTgt spid="41"/>
                                        </p:tgtEl>
                                        <p:attrNameLst>
                                          <p:attrName>ppt_x</p:attrName>
                                        </p:attrNameLst>
                                      </p:cBhvr>
                                      <p:tavLst>
                                        <p:tav tm="0">
                                          <p:val>
                                            <p:strVal val="#ppt_x"/>
                                          </p:val>
                                        </p:tav>
                                        <p:tav tm="100000">
                                          <p:val>
                                            <p:strVal val="#ppt_x"/>
                                          </p:val>
                                        </p:tav>
                                      </p:tavLst>
                                    </p:anim>
                                    <p:anim calcmode="lin" valueType="num">
                                      <p:cBhvr>
                                        <p:cTn id="7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barn(inVertical)">
                                      <p:cBhvr>
                                        <p:cTn id="81" dur="500"/>
                                        <p:tgtEl>
                                          <p:spTgt spid="16"/>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nodeType="click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barn(inVertical)">
                                      <p:cBhvr>
                                        <p:cTn id="86" dur="500"/>
                                        <p:tgtEl>
                                          <p:spTgt spid="44"/>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barn(inVertical)">
                                      <p:cBhvr>
                                        <p:cTn id="91" dur="500"/>
                                        <p:tgtEl>
                                          <p:spTgt spid="38"/>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fade">
                                      <p:cBhvr>
                                        <p:cTn id="96" dur="1000"/>
                                        <p:tgtEl>
                                          <p:spTgt spid="47"/>
                                        </p:tgtEl>
                                      </p:cBhvr>
                                    </p:animEffect>
                                    <p:anim calcmode="lin" valueType="num">
                                      <p:cBhvr>
                                        <p:cTn id="97" dur="1000" fill="hold"/>
                                        <p:tgtEl>
                                          <p:spTgt spid="47"/>
                                        </p:tgtEl>
                                        <p:attrNameLst>
                                          <p:attrName>ppt_x</p:attrName>
                                        </p:attrNameLst>
                                      </p:cBhvr>
                                      <p:tavLst>
                                        <p:tav tm="0">
                                          <p:val>
                                            <p:strVal val="#ppt_x"/>
                                          </p:val>
                                        </p:tav>
                                        <p:tav tm="100000">
                                          <p:val>
                                            <p:strVal val="#ppt_x"/>
                                          </p:val>
                                        </p:tav>
                                      </p:tavLst>
                                    </p:anim>
                                    <p:anim calcmode="lin" valueType="num">
                                      <p:cBhvr>
                                        <p:cTn id="98"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3" grpId="0" animBg="1"/>
      <p:bldP spid="14" grpId="0" animBg="1"/>
      <p:bldP spid="15" grpId="0" animBg="1"/>
      <p:bldP spid="16" grpId="0" animBg="1"/>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067944" y="5342066"/>
            <a:ext cx="4953000" cy="276999"/>
          </a:xfrm>
          <a:prstGeom prst="rect">
            <a:avLst/>
          </a:prstGeom>
        </p:spPr>
        <p:txBody>
          <a:bodyPr wrap="square">
            <a:spAutoFit/>
          </a:bodyPr>
          <a:lstStyle/>
          <a:p>
            <a:pPr algn="r"/>
            <a:r>
              <a:rPr lang="tg-Cyrl-TJ" sz="1200" dirty="0">
                <a:latin typeface="Palatino Linotype" pitchFamily="18" charset="0"/>
              </a:rPr>
              <a:t>Бонки миллии Тоҷикистон</a:t>
            </a:r>
            <a:endParaRPr lang="ru-RU" sz="1200" dirty="0">
              <a:latin typeface="Palatino Linotype" pitchFamily="18" charset="0"/>
            </a:endParaRPr>
          </a:p>
        </p:txBody>
      </p:sp>
      <p:sp>
        <p:nvSpPr>
          <p:cNvPr id="15" name="Заголовок 1">
            <a:extLst>
              <a:ext uri="{FF2B5EF4-FFF2-40B4-BE49-F238E27FC236}">
                <a16:creationId xmlns:a16="http://schemas.microsoft.com/office/drawing/2014/main" id="{3399670B-708E-497A-9F72-1F9556F07C9B}"/>
              </a:ext>
            </a:extLst>
          </p:cNvPr>
          <p:cNvSpPr>
            <a:spLocks noGrp="1"/>
          </p:cNvSpPr>
          <p:nvPr>
            <p:ph type="title"/>
          </p:nvPr>
        </p:nvSpPr>
        <p:spPr>
          <a:xfrm>
            <a:off x="107256" y="85940"/>
            <a:ext cx="8964488" cy="632296"/>
          </a:xfrm>
        </p:spPr>
        <p:txBody>
          <a:bodyPr>
            <a:normAutofit fontScale="90000"/>
          </a:bodyPr>
          <a:lstStyle/>
          <a:p>
            <a:pPr algn="ctr"/>
            <a:r>
              <a:rPr lang="tg-Cyrl-TJ" sz="2000" b="1" dirty="0">
                <a:latin typeface="Palatino Linotype" pitchFamily="18" charset="0"/>
              </a:rPr>
              <a:t>ҚАДАМҲОИ МИНБАЪДАИ БОНКИ МИЛЛИИ ТОҶИКИСТОН ДАР САМТИ ТАТБИҚИ БОНКДОРИИ ИСЛОМӢ</a:t>
            </a:r>
            <a:endParaRPr lang="ru-RU" dirty="0"/>
          </a:p>
        </p:txBody>
      </p:sp>
      <p:graphicFrame>
        <p:nvGraphicFramePr>
          <p:cNvPr id="2" name="Diagram 1">
            <a:extLst>
              <a:ext uri="{FF2B5EF4-FFF2-40B4-BE49-F238E27FC236}">
                <a16:creationId xmlns:a16="http://schemas.microsoft.com/office/drawing/2014/main" id="{36B67889-57A2-447C-B6B7-DB21AA94CDD8}"/>
              </a:ext>
            </a:extLst>
          </p:cNvPr>
          <p:cNvGraphicFramePr/>
          <p:nvPr>
            <p:extLst>
              <p:ext uri="{D42A27DB-BD31-4B8C-83A1-F6EECF244321}">
                <p14:modId xmlns:p14="http://schemas.microsoft.com/office/powerpoint/2010/main" val="1772731434"/>
              </p:ext>
            </p:extLst>
          </p:nvPr>
        </p:nvGraphicFramePr>
        <p:xfrm>
          <a:off x="395536" y="726702"/>
          <a:ext cx="7632848" cy="1011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Diagram 13">
            <a:extLst>
              <a:ext uri="{FF2B5EF4-FFF2-40B4-BE49-F238E27FC236}">
                <a16:creationId xmlns:a16="http://schemas.microsoft.com/office/drawing/2014/main" id="{4B935E95-9771-46BB-8390-C4B8A4951ADE}"/>
              </a:ext>
            </a:extLst>
          </p:cNvPr>
          <p:cNvGraphicFramePr/>
          <p:nvPr>
            <p:extLst>
              <p:ext uri="{D42A27DB-BD31-4B8C-83A1-F6EECF244321}">
                <p14:modId xmlns:p14="http://schemas.microsoft.com/office/powerpoint/2010/main" val="659929239"/>
              </p:ext>
            </p:extLst>
          </p:nvPr>
        </p:nvGraphicFramePr>
        <p:xfrm>
          <a:off x="323528" y="1417340"/>
          <a:ext cx="7704856" cy="9241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Diagram 15">
            <a:extLst>
              <a:ext uri="{FF2B5EF4-FFF2-40B4-BE49-F238E27FC236}">
                <a16:creationId xmlns:a16="http://schemas.microsoft.com/office/drawing/2014/main" id="{B61E88D5-74EB-4043-AD1C-476B8A459CF7}"/>
              </a:ext>
            </a:extLst>
          </p:cNvPr>
          <p:cNvGraphicFramePr/>
          <p:nvPr>
            <p:extLst>
              <p:ext uri="{D42A27DB-BD31-4B8C-83A1-F6EECF244321}">
                <p14:modId xmlns:p14="http://schemas.microsoft.com/office/powerpoint/2010/main" val="2794285207"/>
              </p:ext>
            </p:extLst>
          </p:nvPr>
        </p:nvGraphicFramePr>
        <p:xfrm>
          <a:off x="359532" y="2193926"/>
          <a:ext cx="7704856" cy="92414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8" name="Diagram 17">
            <a:extLst>
              <a:ext uri="{FF2B5EF4-FFF2-40B4-BE49-F238E27FC236}">
                <a16:creationId xmlns:a16="http://schemas.microsoft.com/office/drawing/2014/main" id="{DF31CDAE-C6A8-43AD-9565-DF1990602150}"/>
              </a:ext>
            </a:extLst>
          </p:cNvPr>
          <p:cNvGraphicFramePr/>
          <p:nvPr>
            <p:extLst>
              <p:ext uri="{D42A27DB-BD31-4B8C-83A1-F6EECF244321}">
                <p14:modId xmlns:p14="http://schemas.microsoft.com/office/powerpoint/2010/main" val="39868084"/>
              </p:ext>
            </p:extLst>
          </p:nvPr>
        </p:nvGraphicFramePr>
        <p:xfrm>
          <a:off x="359532" y="3078081"/>
          <a:ext cx="7704856" cy="107556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349173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14" grpId="0">
        <p:bldAsOne/>
      </p:bldGraphic>
      <p:bldGraphic spid="16" grpId="0">
        <p:bldAsOne/>
      </p:bldGraphic>
      <p:bldGraphic spid="18" grpId="0">
        <p:bldAsOne/>
      </p:bldGraphic>
    </p:bldLst>
  </p:timing>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2754</TotalTime>
  <Words>751</Words>
  <Application>Microsoft Office PowerPoint</Application>
  <PresentationFormat>On-screen Show (16:10)</PresentationFormat>
  <Paragraphs>158</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Century Gothic</vt:lpstr>
      <vt:lpstr>Palatino Linotype</vt:lpstr>
      <vt:lpstr>Times New Roman</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КОРҲОИ АНҶОМДОДАШУДА ДАР НИЗОМИ БОНКИИ КИШВАР БАҲРИ РУШДИ БИ </vt:lpstr>
      <vt:lpstr>ҚАДАМҲОИ МИНБАЪДАИ БОНКИ МИЛЛИИ ТОҶИКИСТОН ДАР САМТИ ТАТБИҚИ БОНКДОРИИ ИСЛОМӢ</vt:lpstr>
      <vt:lpstr>PowerPoint Presentation</vt:lpstr>
      <vt:lpstr>ПЕШНИҲОДҲО</vt:lpstr>
      <vt:lpstr>ПЕШНИҲОДҲО</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Suleiman Dalhatu Sani</dc:creator>
  <cp:lastModifiedBy>Азизов Айёмуддин Рахмонхочаевич</cp:lastModifiedBy>
  <cp:revision>317</cp:revision>
  <cp:lastPrinted>2021-11-30T04:18:11Z</cp:lastPrinted>
  <dcterms:created xsi:type="dcterms:W3CDTF">2018-09-28T06:05:32Z</dcterms:created>
  <dcterms:modified xsi:type="dcterms:W3CDTF">2021-12-01T11:31:44Z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2018-07-21T00:00:00Z</vt:filetime>
  </property>
  <property fmtid="{D5CDD505-2E9C-101B-9397-08002B2CF9AE}" pid="3" name="Creator">
    <vt:lpwstr>Microsoft® PowerPoint® 2016</vt:lpwstr>
  </property>
  <property fmtid="{D5CDD505-2E9C-101B-9397-08002B2CF9AE}" pid="4" name="LastSaved">
    <vt:filetime>2018-09-28T00:00:00Z</vt:filetime>
  </property>
</Properties>
</file>